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60.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33.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64"/>
  </p:notesMasterIdLst>
  <p:sldIdLst>
    <p:sldId id="556" r:id="rId2"/>
    <p:sldId id="443" r:id="rId3"/>
    <p:sldId id="2105" r:id="rId4"/>
    <p:sldId id="2081" r:id="rId5"/>
    <p:sldId id="2082" r:id="rId6"/>
    <p:sldId id="2148" r:id="rId7"/>
    <p:sldId id="2134" r:id="rId8"/>
    <p:sldId id="2132" r:id="rId9"/>
    <p:sldId id="2144" r:id="rId10"/>
    <p:sldId id="2133" r:id="rId11"/>
    <p:sldId id="2140" r:id="rId12"/>
    <p:sldId id="2138" r:id="rId13"/>
    <p:sldId id="2143" r:id="rId14"/>
    <p:sldId id="2147" r:id="rId15"/>
    <p:sldId id="705" r:id="rId16"/>
    <p:sldId id="2101" r:id="rId17"/>
    <p:sldId id="2090" r:id="rId18"/>
    <p:sldId id="706" r:id="rId19"/>
    <p:sldId id="2149" r:id="rId20"/>
    <p:sldId id="764" r:id="rId21"/>
    <p:sldId id="892" r:id="rId22"/>
    <p:sldId id="889" r:id="rId23"/>
    <p:sldId id="322" r:id="rId24"/>
    <p:sldId id="325" r:id="rId25"/>
    <p:sldId id="323" r:id="rId26"/>
    <p:sldId id="324" r:id="rId27"/>
    <p:sldId id="402" r:id="rId28"/>
    <p:sldId id="404" r:id="rId29"/>
    <p:sldId id="762" r:id="rId30"/>
    <p:sldId id="2069" r:id="rId31"/>
    <p:sldId id="2161" r:id="rId32"/>
    <p:sldId id="2162" r:id="rId33"/>
    <p:sldId id="761" r:id="rId34"/>
    <p:sldId id="614" r:id="rId35"/>
    <p:sldId id="1504" r:id="rId36"/>
    <p:sldId id="2103" r:id="rId37"/>
    <p:sldId id="2117" r:id="rId38"/>
    <p:sldId id="2151" r:id="rId39"/>
    <p:sldId id="1984" r:id="rId40"/>
    <p:sldId id="2010" r:id="rId41"/>
    <p:sldId id="1987" r:id="rId42"/>
    <p:sldId id="2004" r:id="rId43"/>
    <p:sldId id="2009" r:id="rId44"/>
    <p:sldId id="1985" r:id="rId45"/>
    <p:sldId id="760" r:id="rId46"/>
    <p:sldId id="777" r:id="rId47"/>
    <p:sldId id="2077" r:id="rId48"/>
    <p:sldId id="2152" r:id="rId49"/>
    <p:sldId id="2154" r:id="rId50"/>
    <p:sldId id="2153" r:id="rId51"/>
    <p:sldId id="2007" r:id="rId52"/>
    <p:sldId id="2008" r:id="rId53"/>
    <p:sldId id="2013" r:id="rId54"/>
    <p:sldId id="2017" r:id="rId55"/>
    <p:sldId id="270" r:id="rId56"/>
    <p:sldId id="2109" r:id="rId57"/>
    <p:sldId id="2039" r:id="rId58"/>
    <p:sldId id="2115" r:id="rId59"/>
    <p:sldId id="1672" r:id="rId60"/>
    <p:sldId id="2079" r:id="rId61"/>
    <p:sldId id="1011" r:id="rId62"/>
    <p:sldId id="1012"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1"/>
    <p:restoredTop sz="92876"/>
  </p:normalViewPr>
  <p:slideViewPr>
    <p:cSldViewPr snapToGrid="0" snapToObjects="1">
      <p:cViewPr varScale="1">
        <p:scale>
          <a:sx n="39" d="100"/>
          <a:sy n="39" d="100"/>
        </p:scale>
        <p:origin x="176" y="568"/>
      </p:cViewPr>
      <p:guideLst>
        <p:guide orient="horz" pos="2160"/>
        <p:guide pos="2880"/>
      </p:guideLst>
    </p:cSldViewPr>
  </p:slideViewPr>
  <p:outlineViewPr>
    <p:cViewPr>
      <p:scale>
        <a:sx n="33" d="100"/>
        <a:sy n="33" d="100"/>
      </p:scale>
      <p:origin x="0" y="-11176"/>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91D58-A057-E84E-A171-94C8616AD87F}" type="datetimeFigureOut">
              <a:rPr lang="en-US" smtClean="0"/>
              <a:t>11/14/19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0CCA0-EA6E-DD4A-A09E-3BD8FAA481BF}" type="slidenum">
              <a:rPr lang="en-US" smtClean="0"/>
              <a:t>‹#›</a:t>
            </a:fld>
            <a:endParaRPr lang="en-US"/>
          </a:p>
        </p:txBody>
      </p:sp>
    </p:spTree>
    <p:extLst>
      <p:ext uri="{BB962C8B-B14F-4D97-AF65-F5344CB8AC3E}">
        <p14:creationId xmlns:p14="http://schemas.microsoft.com/office/powerpoint/2010/main" val="214686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fontAlgn="auto">
              <a:spcBef>
                <a:spcPct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13A74F57-505D-41B9-A904-04ACF0C531B6}" type="slidenum">
              <a:rPr lang="en-US" smtClean="0">
                <a:solidFill>
                  <a:prstClr val="black"/>
                </a:solidFill>
                <a:latin typeface="Calibri"/>
              </a:rPr>
              <a:pPr/>
              <a:t>1</a:t>
            </a:fld>
            <a:endParaRPr lang="en-US">
              <a:solidFill>
                <a:prstClr val="black"/>
              </a:solidFill>
              <a:latin typeface="Calibri"/>
            </a:endParaRPr>
          </a:p>
        </p:txBody>
      </p:sp>
      <p:sp>
        <p:nvSpPr>
          <p:cNvPr id="5" name="Footer Placeholder 4"/>
          <p:cNvSpPr>
            <a:spLocks noGrp="1"/>
          </p:cNvSpPr>
          <p:nvPr>
            <p:ph type="ftr" sz="quarter" idx="11"/>
          </p:nvPr>
        </p:nvSpPr>
        <p:spPr/>
        <p:txBody>
          <a:bodyPr/>
          <a:lstStyle/>
          <a:p>
            <a:pPr>
              <a:defRPr/>
            </a:pPr>
            <a:r>
              <a:rPr lang="en-US"/>
              <a:t>Page &lt;&lt;1&gt;&gt; Leadership Summit Denver, Colorado • June 26-27, 2012</a:t>
            </a:r>
          </a:p>
        </p:txBody>
      </p:sp>
    </p:spTree>
    <p:extLst>
      <p:ext uri="{BB962C8B-B14F-4D97-AF65-F5344CB8AC3E}">
        <p14:creationId xmlns:p14="http://schemas.microsoft.com/office/powerpoint/2010/main" val="200920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atin typeface="Calibri" charset="0"/>
                <a:ea typeface="ヒラギノ角ゴ Pro W3" charset="-128"/>
                <a:cs typeface="ヒラギノ角ゴ Pro W3" charset="-128"/>
              </a:rPr>
              <a:t>The Ohio Improvement Process is grounded in the research-based leadership framework resulting from the work of the Ohio Leadership Advisory Council, </a:t>
            </a:r>
            <a:r>
              <a:rPr lang="en-US" b="1">
                <a:latin typeface="Calibri" charset="0"/>
                <a:ea typeface="ヒラギノ角ゴ Pro W3" charset="-128"/>
                <a:cs typeface="ヒラギノ角ゴ Pro W3" charset="-128"/>
              </a:rPr>
              <a:t>(CLICK 1) </a:t>
            </a:r>
            <a:r>
              <a:rPr lang="en-US">
                <a:latin typeface="Calibri" charset="0"/>
                <a:ea typeface="ヒラギノ角ゴ Pro W3" charset="-128"/>
                <a:cs typeface="ヒラギノ角ゴ Pro W3" charset="-128"/>
              </a:rPr>
              <a:t>or OLAC. This group of Ohio educators and organizational leaders developed a set of tenets that, when instituted, would guide Ohio’s school districts in supporting ALL STUDENTS to perform at their full potential. </a:t>
            </a:r>
          </a:p>
          <a:p>
            <a:endParaRPr lang="en-US">
              <a:latin typeface="Calibri" charset="0"/>
              <a:ea typeface="ヒラギノ角ゴ Pro W3" charset="-128"/>
              <a:cs typeface="ヒラギノ角ゴ Pro W3" charset="-128"/>
            </a:endParaRPr>
          </a:p>
          <a:p>
            <a:endParaRPr lang="en-US">
              <a:latin typeface="Times New Roman" charset="0"/>
              <a:ea typeface="ＭＳ Ｐゴシック" charset="-128"/>
            </a:endParaRPr>
          </a:p>
        </p:txBody>
      </p:sp>
      <p:sp>
        <p:nvSpPr>
          <p:cNvPr id="38916" name="Slide Number Placeholder 3"/>
          <p:cNvSpPr>
            <a:spLocks noGrp="1"/>
          </p:cNvSpPr>
          <p:nvPr>
            <p:ph type="sldNum" sz="quarter" idx="5"/>
          </p:nvPr>
        </p:nvSpPr>
        <p:spPr>
          <a:noFill/>
          <a:ln>
            <a:miter lim="800000"/>
            <a:headEnd/>
            <a:tailEnd/>
          </a:ln>
        </p:spPr>
        <p:txBody>
          <a:bodyPr/>
          <a:lstStyle/>
          <a:p>
            <a:fld id="{A8DC3E96-34BA-4E4C-A03B-8C127505B80E}" type="slidenum">
              <a:rPr lang="en-US"/>
              <a:pPr/>
              <a:t>15</a:t>
            </a:fld>
            <a:endParaRPr lang="en-US"/>
          </a:p>
        </p:txBody>
      </p:sp>
    </p:spTree>
    <p:extLst>
      <p:ext uri="{BB962C8B-B14F-4D97-AF65-F5344CB8AC3E}">
        <p14:creationId xmlns:p14="http://schemas.microsoft.com/office/powerpoint/2010/main" val="198286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atin typeface="Calibri" charset="0"/>
                <a:ea typeface="ヒラギノ角ゴ Pro W3" charset="-128"/>
                <a:cs typeface="ヒラギノ角ゴ Pro W3" charset="-128"/>
              </a:rPr>
              <a:t>The OIP shifts the traditional notion of leadership from a manager in an administrative position to shared leadership exercised across the system at all levels.  </a:t>
            </a:r>
            <a:r>
              <a:rPr lang="en-US">
                <a:latin typeface="Arial Narrow" charset="0"/>
                <a:ea typeface="ヒラギノ角ゴ Pro W3" charset="-128"/>
                <a:cs typeface="ヒラギノ角ゴ Pro W3" charset="-128"/>
              </a:rPr>
              <a:t>Establishing leadership teams at the district and building levels to support teacher based teams ensures that this occurs.</a:t>
            </a:r>
          </a:p>
          <a:p>
            <a:endParaRPr lang="en-US">
              <a:latin typeface="Arial Narrow" charset="0"/>
              <a:ea typeface="ヒラギノ角ゴ Pro W3" charset="-128"/>
              <a:cs typeface="ヒラギノ角ゴ Pro W3" charset="-128"/>
            </a:endParaRPr>
          </a:p>
          <a:p>
            <a:r>
              <a:rPr lang="en-US" b="1">
                <a:latin typeface="Calibri" charset="0"/>
                <a:ea typeface="ヒラギノ角ゴ Pro W3" charset="-128"/>
                <a:cs typeface="ヒラギノ角ゴ Pro W3" charset="-128"/>
              </a:rPr>
              <a:t>(CLICK 1) </a:t>
            </a:r>
            <a:r>
              <a:rPr lang="en-US">
                <a:latin typeface="Calibri" charset="0"/>
                <a:ea typeface="ヒラギノ角ゴ Pro W3" charset="-128"/>
                <a:cs typeface="ヒラギノ角ゴ Pro W3" charset="-128"/>
              </a:rPr>
              <a:t>When instituted with fidelity, the four-stage Ohio Improvement Process </a:t>
            </a:r>
            <a:r>
              <a:rPr lang="en-US">
                <a:latin typeface="Arial Narrow" charset="0"/>
                <a:ea typeface="ヒラギノ角ゴ Pro W3" charset="-128"/>
                <a:cs typeface="ヒラギノ角ゴ Pro W3" charset="-128"/>
              </a:rPr>
              <a:t>will produce a plan that will change adult behaviors, leading to improved instructional practice and student performance.</a:t>
            </a:r>
            <a:endParaRPr lang="en-US">
              <a:latin typeface="Calibri" charset="0"/>
              <a:ea typeface="ヒラギノ角ゴ Pro W3" charset="-128"/>
              <a:cs typeface="ヒラギノ角ゴ Pro W3" charset="-128"/>
            </a:endParaRPr>
          </a:p>
          <a:p>
            <a:endParaRPr lang="en-US">
              <a:latin typeface="Times New Roman" charset="0"/>
              <a:ea typeface="ＭＳ Ｐゴシック" charset="-128"/>
            </a:endParaRPr>
          </a:p>
        </p:txBody>
      </p:sp>
      <p:sp>
        <p:nvSpPr>
          <p:cNvPr id="39940" name="Slide Number Placeholder 3"/>
          <p:cNvSpPr>
            <a:spLocks noGrp="1"/>
          </p:cNvSpPr>
          <p:nvPr>
            <p:ph type="sldNum" sz="quarter" idx="5"/>
          </p:nvPr>
        </p:nvSpPr>
        <p:spPr>
          <a:noFill/>
          <a:ln>
            <a:miter lim="800000"/>
            <a:headEnd/>
            <a:tailEnd/>
          </a:ln>
        </p:spPr>
        <p:txBody>
          <a:bodyPr/>
          <a:lstStyle/>
          <a:p>
            <a:fld id="{1BB30FE9-38E8-1941-9829-93847D510314}" type="slidenum">
              <a:rPr lang="en-US"/>
              <a:pPr/>
              <a:t>18</a:t>
            </a:fld>
            <a:endParaRPr lang="en-US"/>
          </a:p>
        </p:txBody>
      </p:sp>
    </p:spTree>
    <p:extLst>
      <p:ext uri="{BB962C8B-B14F-4D97-AF65-F5344CB8AC3E}">
        <p14:creationId xmlns:p14="http://schemas.microsoft.com/office/powerpoint/2010/main" val="341945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5 handouts. This represents the transition</a:t>
            </a:r>
            <a:r>
              <a:rPr lang="en-US" baseline="0" dirty="0"/>
              <a:t> to the new OIP process</a:t>
            </a:r>
          </a:p>
          <a:p>
            <a:r>
              <a:rPr lang="en-US" baseline="0" dirty="0"/>
              <a:t>Each step follows and should be discussed.  Leaders need to know this process in order to use it to build the instructional capacity of teachers</a:t>
            </a:r>
            <a:endParaRPr lang="en-US" dirty="0"/>
          </a:p>
        </p:txBody>
      </p:sp>
      <p:sp>
        <p:nvSpPr>
          <p:cNvPr id="4" name="Slide Number Placeholder 3"/>
          <p:cNvSpPr>
            <a:spLocks noGrp="1"/>
          </p:cNvSpPr>
          <p:nvPr>
            <p:ph type="sldNum" sz="quarter" idx="10"/>
          </p:nvPr>
        </p:nvSpPr>
        <p:spPr/>
        <p:txBody>
          <a:bodyPr/>
          <a:lstStyle/>
          <a:p>
            <a:fld id="{1DD3F1A9-388D-4C92-8237-E95450C9A1E4}" type="slidenum">
              <a:rPr lang="en-US" smtClean="0"/>
              <a:t>23</a:t>
            </a:fld>
            <a:endParaRPr lang="en-US"/>
          </a:p>
        </p:txBody>
      </p:sp>
    </p:spTree>
    <p:extLst>
      <p:ext uri="{BB962C8B-B14F-4D97-AF65-F5344CB8AC3E}">
        <p14:creationId xmlns:p14="http://schemas.microsoft.com/office/powerpoint/2010/main" val="288132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5 handouts</a:t>
            </a:r>
          </a:p>
        </p:txBody>
      </p:sp>
      <p:sp>
        <p:nvSpPr>
          <p:cNvPr id="4" name="Slide Number Placeholder 3"/>
          <p:cNvSpPr>
            <a:spLocks noGrp="1"/>
          </p:cNvSpPr>
          <p:nvPr>
            <p:ph type="sldNum" sz="quarter" idx="10"/>
          </p:nvPr>
        </p:nvSpPr>
        <p:spPr/>
        <p:txBody>
          <a:bodyPr/>
          <a:lstStyle/>
          <a:p>
            <a:fld id="{1DD3F1A9-388D-4C92-8237-E95450C9A1E4}" type="slidenum">
              <a:rPr lang="en-US" smtClean="0"/>
              <a:t>24</a:t>
            </a:fld>
            <a:endParaRPr lang="en-US"/>
          </a:p>
        </p:txBody>
      </p:sp>
    </p:spTree>
    <p:extLst>
      <p:ext uri="{BB962C8B-B14F-4D97-AF65-F5344CB8AC3E}">
        <p14:creationId xmlns:p14="http://schemas.microsoft.com/office/powerpoint/2010/main" val="40989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5 handouts</a:t>
            </a:r>
          </a:p>
        </p:txBody>
      </p:sp>
      <p:sp>
        <p:nvSpPr>
          <p:cNvPr id="4" name="Slide Number Placeholder 3"/>
          <p:cNvSpPr>
            <a:spLocks noGrp="1"/>
          </p:cNvSpPr>
          <p:nvPr>
            <p:ph type="sldNum" sz="quarter" idx="10"/>
          </p:nvPr>
        </p:nvSpPr>
        <p:spPr/>
        <p:txBody>
          <a:bodyPr/>
          <a:lstStyle/>
          <a:p>
            <a:fld id="{1DD3F1A9-388D-4C92-8237-E95450C9A1E4}" type="slidenum">
              <a:rPr lang="en-US" smtClean="0"/>
              <a:t>25</a:t>
            </a:fld>
            <a:endParaRPr lang="en-US"/>
          </a:p>
        </p:txBody>
      </p:sp>
    </p:spTree>
    <p:extLst>
      <p:ext uri="{BB962C8B-B14F-4D97-AF65-F5344CB8AC3E}">
        <p14:creationId xmlns:p14="http://schemas.microsoft.com/office/powerpoint/2010/main" val="65278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5 handouts</a:t>
            </a:r>
          </a:p>
        </p:txBody>
      </p:sp>
      <p:sp>
        <p:nvSpPr>
          <p:cNvPr id="4" name="Slide Number Placeholder 3"/>
          <p:cNvSpPr>
            <a:spLocks noGrp="1"/>
          </p:cNvSpPr>
          <p:nvPr>
            <p:ph type="sldNum" sz="quarter" idx="10"/>
          </p:nvPr>
        </p:nvSpPr>
        <p:spPr/>
        <p:txBody>
          <a:bodyPr/>
          <a:lstStyle/>
          <a:p>
            <a:fld id="{1DD3F1A9-388D-4C92-8237-E95450C9A1E4}" type="slidenum">
              <a:rPr lang="en-US" smtClean="0"/>
              <a:t>26</a:t>
            </a:fld>
            <a:endParaRPr lang="en-US"/>
          </a:p>
        </p:txBody>
      </p:sp>
    </p:spTree>
    <p:extLst>
      <p:ext uri="{BB962C8B-B14F-4D97-AF65-F5344CB8AC3E}">
        <p14:creationId xmlns:p14="http://schemas.microsoft.com/office/powerpoint/2010/main" val="336167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5 handouts</a:t>
            </a:r>
          </a:p>
        </p:txBody>
      </p:sp>
      <p:sp>
        <p:nvSpPr>
          <p:cNvPr id="4" name="Slide Number Placeholder 3"/>
          <p:cNvSpPr>
            <a:spLocks noGrp="1"/>
          </p:cNvSpPr>
          <p:nvPr>
            <p:ph type="sldNum" sz="quarter" idx="10"/>
          </p:nvPr>
        </p:nvSpPr>
        <p:spPr/>
        <p:txBody>
          <a:bodyPr/>
          <a:lstStyle/>
          <a:p>
            <a:fld id="{1DD3F1A9-388D-4C92-8237-E95450C9A1E4}" type="slidenum">
              <a:rPr lang="en-US" smtClean="0"/>
              <a:t>27</a:t>
            </a:fld>
            <a:endParaRPr lang="en-US"/>
          </a:p>
        </p:txBody>
      </p:sp>
    </p:spTree>
    <p:extLst>
      <p:ext uri="{BB962C8B-B14F-4D97-AF65-F5344CB8AC3E}">
        <p14:creationId xmlns:p14="http://schemas.microsoft.com/office/powerpoint/2010/main" val="87283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5 handouts</a:t>
            </a:r>
          </a:p>
        </p:txBody>
      </p:sp>
      <p:sp>
        <p:nvSpPr>
          <p:cNvPr id="4" name="Slide Number Placeholder 3"/>
          <p:cNvSpPr>
            <a:spLocks noGrp="1"/>
          </p:cNvSpPr>
          <p:nvPr>
            <p:ph type="sldNum" sz="quarter" idx="10"/>
          </p:nvPr>
        </p:nvSpPr>
        <p:spPr/>
        <p:txBody>
          <a:bodyPr/>
          <a:lstStyle/>
          <a:p>
            <a:fld id="{1DD3F1A9-388D-4C92-8237-E95450C9A1E4}" type="slidenum">
              <a:rPr lang="en-US" smtClean="0"/>
              <a:t>28</a:t>
            </a:fld>
            <a:endParaRPr lang="en-US"/>
          </a:p>
        </p:txBody>
      </p:sp>
    </p:spTree>
    <p:extLst>
      <p:ext uri="{BB962C8B-B14F-4D97-AF65-F5344CB8AC3E}">
        <p14:creationId xmlns:p14="http://schemas.microsoft.com/office/powerpoint/2010/main" val="293185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5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0743B12-DEFA-B245-A833-03B62EAD6F97}"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23214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816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683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403971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43B12-DEFA-B245-A833-03B62EAD6F97}"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2218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43B12-DEFA-B245-A833-03B62EAD6F97}"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127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43B12-DEFA-B245-A833-03B62EAD6F97}" type="datetimeFigureOut">
              <a:rPr lang="en-US" smtClean="0"/>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6903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43B12-DEFA-B245-A833-03B62EAD6F97}" type="datetimeFigureOut">
              <a:rPr lang="en-US" smtClean="0"/>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4429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43B12-DEFA-B245-A833-03B62EAD6F97}" type="datetimeFigureOut">
              <a:rPr lang="en-US" smtClean="0"/>
              <a:t>11/14/19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571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38200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44179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43B12-DEFA-B245-A833-03B62EAD6F97}" type="datetimeFigureOut">
              <a:rPr lang="en-US" smtClean="0"/>
              <a:t>11/14/19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A7C8A-80E3-F342-A618-B030C9A5BE12}" type="slidenum">
              <a:rPr lang="en-US" smtClean="0"/>
              <a:t>‹#›</a:t>
            </a:fld>
            <a:endParaRPr lang="en-US"/>
          </a:p>
        </p:txBody>
      </p:sp>
    </p:spTree>
    <p:extLst>
      <p:ext uri="{BB962C8B-B14F-4D97-AF65-F5344CB8AC3E}">
        <p14:creationId xmlns:p14="http://schemas.microsoft.com/office/powerpoint/2010/main" val="3708770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40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40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4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4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mailto:Brian.mcnulty@creativeleadership.ne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0319"/>
            <a:ext cx="9144000" cy="2197681"/>
          </a:xfrm>
        </p:spPr>
        <p:txBody>
          <a:bodyPr>
            <a:normAutofit/>
          </a:bodyPr>
          <a:lstStyle/>
          <a:p>
            <a:r>
              <a:rPr lang="en-US" sz="4000" dirty="0"/>
              <a:t>OIP Re-boot</a:t>
            </a:r>
            <a:br>
              <a:rPr lang="en-US" sz="4000" dirty="0"/>
            </a:br>
            <a:r>
              <a:rPr lang="en-US" sz="4000" dirty="0"/>
              <a:t>and teacher learning</a:t>
            </a:r>
            <a:endParaRPr lang="en-US" sz="4000" dirty="0">
              <a:solidFill>
                <a:schemeClr val="bg1"/>
              </a:solidFill>
            </a:endParaRPr>
          </a:p>
        </p:txBody>
      </p:sp>
      <p:pic>
        <p:nvPicPr>
          <p:cNvPr id="4" name="Picture 3">
            <a:extLst>
              <a:ext uri="{FF2B5EF4-FFF2-40B4-BE49-F238E27FC236}">
                <a16:creationId xmlns:a16="http://schemas.microsoft.com/office/drawing/2014/main" id="{5B20CD2E-15DB-0643-A89F-0EE234E7357A}"/>
              </a:ext>
            </a:extLst>
          </p:cNvPr>
          <p:cNvPicPr>
            <a:picLocks noChangeAspect="1"/>
          </p:cNvPicPr>
          <p:nvPr/>
        </p:nvPicPr>
        <p:blipFill>
          <a:blip r:embed="rId3"/>
          <a:stretch>
            <a:fillRect/>
          </a:stretch>
        </p:blipFill>
        <p:spPr>
          <a:xfrm>
            <a:off x="1228183" y="33954"/>
            <a:ext cx="6639622" cy="1959365"/>
          </a:xfrm>
          <a:prstGeom prst="rect">
            <a:avLst/>
          </a:prstGeom>
        </p:spPr>
      </p:pic>
      <p:pic>
        <p:nvPicPr>
          <p:cNvPr id="7" name="Picture 6">
            <a:extLst>
              <a:ext uri="{FF2B5EF4-FFF2-40B4-BE49-F238E27FC236}">
                <a16:creationId xmlns:a16="http://schemas.microsoft.com/office/drawing/2014/main" id="{79A1F9C3-F9C1-454F-9369-0EFB94DB827A}"/>
              </a:ext>
            </a:extLst>
          </p:cNvPr>
          <p:cNvPicPr>
            <a:picLocks noChangeAspect="1"/>
          </p:cNvPicPr>
          <p:nvPr/>
        </p:nvPicPr>
        <p:blipFill>
          <a:blip r:embed="rId4"/>
          <a:stretch>
            <a:fillRect/>
          </a:stretch>
        </p:blipFill>
        <p:spPr>
          <a:xfrm>
            <a:off x="2293744" y="1993319"/>
            <a:ext cx="4508500" cy="2667000"/>
          </a:xfrm>
          <a:prstGeom prst="rect">
            <a:avLst/>
          </a:prstGeom>
        </p:spPr>
      </p:pic>
    </p:spTree>
    <p:extLst>
      <p:ext uri="{BB962C8B-B14F-4D97-AF65-F5344CB8AC3E}">
        <p14:creationId xmlns:p14="http://schemas.microsoft.com/office/powerpoint/2010/main" val="21923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38262-D16C-EB4B-A7F7-9062420ECA6F}"/>
              </a:ext>
            </a:extLst>
          </p:cNvPr>
          <p:cNvSpPr>
            <a:spLocks noGrp="1"/>
          </p:cNvSpPr>
          <p:nvPr>
            <p:ph type="title"/>
          </p:nvPr>
        </p:nvSpPr>
        <p:spPr>
          <a:xfrm>
            <a:off x="0" y="718456"/>
            <a:ext cx="7151914" cy="1511787"/>
          </a:xfrm>
        </p:spPr>
        <p:txBody>
          <a:bodyPr>
            <a:normAutofit fontScale="90000"/>
          </a:bodyPr>
          <a:lstStyle/>
          <a:p>
            <a:r>
              <a:rPr lang="en-US" sz="4000" dirty="0"/>
              <a:t>Half of teachers say                                      they’ve seriously considered leaving the profession in recent years </a:t>
            </a:r>
            <a:br>
              <a:rPr lang="en-US" sz="4000" dirty="0"/>
            </a:br>
            <a:r>
              <a:rPr lang="en-US" dirty="0"/>
              <a:t>       </a:t>
            </a:r>
          </a:p>
        </p:txBody>
      </p:sp>
      <p:sp>
        <p:nvSpPr>
          <p:cNvPr id="6" name="Content Placeholder 5">
            <a:extLst>
              <a:ext uri="{FF2B5EF4-FFF2-40B4-BE49-F238E27FC236}">
                <a16:creationId xmlns:a16="http://schemas.microsoft.com/office/drawing/2014/main" id="{3B95A8DA-9257-C642-8643-6FD5B25F65CB}"/>
              </a:ext>
            </a:extLst>
          </p:cNvPr>
          <p:cNvSpPr>
            <a:spLocks noGrp="1"/>
          </p:cNvSpPr>
          <p:nvPr>
            <p:ph idx="1"/>
          </p:nvPr>
        </p:nvSpPr>
        <p:spPr>
          <a:xfrm>
            <a:off x="223024" y="2230244"/>
            <a:ext cx="8920976" cy="4627756"/>
          </a:xfrm>
        </p:spPr>
        <p:txBody>
          <a:bodyPr>
            <a:normAutofit fontScale="85000" lnSpcReduction="10000"/>
          </a:bodyPr>
          <a:lstStyle/>
          <a:p>
            <a:r>
              <a:rPr lang="en-US" dirty="0"/>
              <a:t>60% of teachers say they’re unfairly paid, </a:t>
            </a:r>
          </a:p>
          <a:p>
            <a:r>
              <a:rPr lang="en-US" dirty="0"/>
              <a:t>Seventy-five percent of teachers say the schools in their community are underfunded </a:t>
            </a:r>
          </a:p>
          <a:p>
            <a:r>
              <a:rPr lang="en-US" dirty="0"/>
              <a:t>74% of parents and 71% of all adults say they would support a strike by teachers in their community for higher pay </a:t>
            </a:r>
          </a:p>
          <a:p>
            <a:r>
              <a:rPr lang="en-US" dirty="0"/>
              <a:t>A majority of teachers — 55% — would not want their child to follow them into the profession </a:t>
            </a:r>
          </a:p>
          <a:p>
            <a:endParaRPr lang="en-US" dirty="0"/>
          </a:p>
          <a:p>
            <a:endParaRPr lang="en-US" dirty="0"/>
          </a:p>
        </p:txBody>
      </p:sp>
      <p:pic>
        <p:nvPicPr>
          <p:cNvPr id="8" name="Picture 7">
            <a:extLst>
              <a:ext uri="{FF2B5EF4-FFF2-40B4-BE49-F238E27FC236}">
                <a16:creationId xmlns:a16="http://schemas.microsoft.com/office/drawing/2014/main" id="{0DAF4941-B148-AE49-9C5A-519FF518F36A}"/>
              </a:ext>
            </a:extLst>
          </p:cNvPr>
          <p:cNvPicPr>
            <a:picLocks noChangeAspect="1"/>
          </p:cNvPicPr>
          <p:nvPr/>
        </p:nvPicPr>
        <p:blipFill>
          <a:blip r:embed="rId2"/>
          <a:stretch>
            <a:fillRect/>
          </a:stretch>
        </p:blipFill>
        <p:spPr>
          <a:xfrm>
            <a:off x="7380514" y="0"/>
            <a:ext cx="1627281" cy="1986509"/>
          </a:xfrm>
          <a:prstGeom prst="rect">
            <a:avLst/>
          </a:prstGeom>
        </p:spPr>
      </p:pic>
      <p:sp>
        <p:nvSpPr>
          <p:cNvPr id="9" name="TextBox 8">
            <a:extLst>
              <a:ext uri="{FF2B5EF4-FFF2-40B4-BE49-F238E27FC236}">
                <a16:creationId xmlns:a16="http://schemas.microsoft.com/office/drawing/2014/main" id="{07B8B61F-C9C9-2D4E-89B3-4D621DFC1158}"/>
              </a:ext>
            </a:extLst>
          </p:cNvPr>
          <p:cNvSpPr txBox="1"/>
          <p:nvPr/>
        </p:nvSpPr>
        <p:spPr>
          <a:xfrm>
            <a:off x="7454347" y="6488668"/>
            <a:ext cx="1509837" cy="369332"/>
          </a:xfrm>
          <a:prstGeom prst="rect">
            <a:avLst/>
          </a:prstGeom>
          <a:noFill/>
        </p:spPr>
        <p:txBody>
          <a:bodyPr wrap="none" rtlCol="0">
            <a:spAutoFit/>
          </a:bodyPr>
          <a:lstStyle/>
          <a:p>
            <a:r>
              <a:rPr lang="en-US" b="1" dirty="0"/>
              <a:t>PDK Poll 2019</a:t>
            </a:r>
          </a:p>
        </p:txBody>
      </p:sp>
    </p:spTree>
    <p:extLst>
      <p:ext uri="{BB962C8B-B14F-4D97-AF65-F5344CB8AC3E}">
        <p14:creationId xmlns:p14="http://schemas.microsoft.com/office/powerpoint/2010/main" val="41664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12C318-0760-4F46-B869-FF10B326DF78}"/>
              </a:ext>
            </a:extLst>
          </p:cNvPr>
          <p:cNvPicPr>
            <a:picLocks noChangeAspect="1"/>
          </p:cNvPicPr>
          <p:nvPr/>
        </p:nvPicPr>
        <p:blipFill>
          <a:blip r:embed="rId2"/>
          <a:stretch>
            <a:fillRect/>
          </a:stretch>
        </p:blipFill>
        <p:spPr>
          <a:xfrm>
            <a:off x="12700" y="635620"/>
            <a:ext cx="9131300" cy="6222380"/>
          </a:xfrm>
          <a:prstGeom prst="rect">
            <a:avLst/>
          </a:prstGeom>
        </p:spPr>
      </p:pic>
      <p:sp>
        <p:nvSpPr>
          <p:cNvPr id="4" name="Donut 3">
            <a:extLst>
              <a:ext uri="{FF2B5EF4-FFF2-40B4-BE49-F238E27FC236}">
                <a16:creationId xmlns:a16="http://schemas.microsoft.com/office/drawing/2014/main" id="{8DCE7464-6D25-CB40-A010-091AE148E219}"/>
              </a:ext>
            </a:extLst>
          </p:cNvPr>
          <p:cNvSpPr/>
          <p:nvPr/>
        </p:nvSpPr>
        <p:spPr>
          <a:xfrm>
            <a:off x="3501483" y="3267307"/>
            <a:ext cx="2319454" cy="328961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AA7DA4E8-B852-2540-A6BA-86274DC88C86}"/>
              </a:ext>
            </a:extLst>
          </p:cNvPr>
          <p:cNvSpPr txBox="1"/>
          <p:nvPr/>
        </p:nvSpPr>
        <p:spPr>
          <a:xfrm>
            <a:off x="7454347" y="6488668"/>
            <a:ext cx="1509837" cy="369332"/>
          </a:xfrm>
          <a:prstGeom prst="rect">
            <a:avLst/>
          </a:prstGeom>
          <a:noFill/>
        </p:spPr>
        <p:txBody>
          <a:bodyPr wrap="none" rtlCol="0">
            <a:spAutoFit/>
          </a:bodyPr>
          <a:lstStyle/>
          <a:p>
            <a:r>
              <a:rPr lang="en-US" b="1" dirty="0"/>
              <a:t>PDK Poll 2019</a:t>
            </a:r>
          </a:p>
        </p:txBody>
      </p:sp>
    </p:spTree>
    <p:extLst>
      <p:ext uri="{BB962C8B-B14F-4D97-AF65-F5344CB8AC3E}">
        <p14:creationId xmlns:p14="http://schemas.microsoft.com/office/powerpoint/2010/main" val="89367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D54457-A7FA-CC46-8F9F-D50C745FE66B}"/>
              </a:ext>
            </a:extLst>
          </p:cNvPr>
          <p:cNvPicPr>
            <a:picLocks noChangeAspect="1"/>
          </p:cNvPicPr>
          <p:nvPr/>
        </p:nvPicPr>
        <p:blipFill>
          <a:blip r:embed="rId2"/>
          <a:stretch>
            <a:fillRect/>
          </a:stretch>
        </p:blipFill>
        <p:spPr>
          <a:xfrm>
            <a:off x="223024" y="446356"/>
            <a:ext cx="8686734" cy="6244376"/>
          </a:xfrm>
          <a:prstGeom prst="rect">
            <a:avLst/>
          </a:prstGeom>
        </p:spPr>
      </p:pic>
      <p:sp>
        <p:nvSpPr>
          <p:cNvPr id="6" name="TextBox 5">
            <a:extLst>
              <a:ext uri="{FF2B5EF4-FFF2-40B4-BE49-F238E27FC236}">
                <a16:creationId xmlns:a16="http://schemas.microsoft.com/office/drawing/2014/main" id="{84D1D510-2167-FF42-86A8-AC8B651A258A}"/>
              </a:ext>
            </a:extLst>
          </p:cNvPr>
          <p:cNvSpPr txBox="1"/>
          <p:nvPr/>
        </p:nvSpPr>
        <p:spPr>
          <a:xfrm>
            <a:off x="7454347" y="6488668"/>
            <a:ext cx="1509837" cy="369332"/>
          </a:xfrm>
          <a:prstGeom prst="rect">
            <a:avLst/>
          </a:prstGeom>
          <a:noFill/>
        </p:spPr>
        <p:txBody>
          <a:bodyPr wrap="none" rtlCol="0">
            <a:spAutoFit/>
          </a:bodyPr>
          <a:lstStyle/>
          <a:p>
            <a:r>
              <a:rPr lang="en-US" b="1" dirty="0"/>
              <a:t>PDK Poll 2019</a:t>
            </a:r>
          </a:p>
        </p:txBody>
      </p:sp>
    </p:spTree>
    <p:extLst>
      <p:ext uri="{BB962C8B-B14F-4D97-AF65-F5344CB8AC3E}">
        <p14:creationId xmlns:p14="http://schemas.microsoft.com/office/powerpoint/2010/main" val="245626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1468B9-ADDE-E545-8147-E12B88EC6AA4}"/>
              </a:ext>
            </a:extLst>
          </p:cNvPr>
          <p:cNvPicPr>
            <a:picLocks noChangeAspect="1"/>
          </p:cNvPicPr>
          <p:nvPr/>
        </p:nvPicPr>
        <p:blipFill>
          <a:blip r:embed="rId2"/>
          <a:stretch>
            <a:fillRect/>
          </a:stretch>
        </p:blipFill>
        <p:spPr>
          <a:xfrm>
            <a:off x="1625599" y="-1"/>
            <a:ext cx="5892801" cy="6858001"/>
          </a:xfrm>
          <a:prstGeom prst="rect">
            <a:avLst/>
          </a:prstGeom>
        </p:spPr>
      </p:pic>
      <p:sp>
        <p:nvSpPr>
          <p:cNvPr id="4" name="TextBox 3">
            <a:extLst>
              <a:ext uri="{FF2B5EF4-FFF2-40B4-BE49-F238E27FC236}">
                <a16:creationId xmlns:a16="http://schemas.microsoft.com/office/drawing/2014/main" id="{9AE112BC-4C5D-644E-B5FC-8A428ABC84A6}"/>
              </a:ext>
            </a:extLst>
          </p:cNvPr>
          <p:cNvSpPr txBox="1"/>
          <p:nvPr/>
        </p:nvSpPr>
        <p:spPr>
          <a:xfrm>
            <a:off x="7454347" y="6488668"/>
            <a:ext cx="1509837" cy="369332"/>
          </a:xfrm>
          <a:prstGeom prst="rect">
            <a:avLst/>
          </a:prstGeom>
          <a:noFill/>
        </p:spPr>
        <p:txBody>
          <a:bodyPr wrap="none" rtlCol="0">
            <a:spAutoFit/>
          </a:bodyPr>
          <a:lstStyle/>
          <a:p>
            <a:r>
              <a:rPr lang="en-US" b="1" dirty="0"/>
              <a:t>PDK Poll 2019</a:t>
            </a:r>
          </a:p>
        </p:txBody>
      </p:sp>
    </p:spTree>
    <p:extLst>
      <p:ext uri="{BB962C8B-B14F-4D97-AF65-F5344CB8AC3E}">
        <p14:creationId xmlns:p14="http://schemas.microsoft.com/office/powerpoint/2010/main" val="420704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EDE1C-D4E1-1E40-BE6C-A71DAABF390D}"/>
              </a:ext>
            </a:extLst>
          </p:cNvPr>
          <p:cNvPicPr>
            <a:picLocks noChangeAspect="1"/>
          </p:cNvPicPr>
          <p:nvPr/>
        </p:nvPicPr>
        <p:blipFill>
          <a:blip r:embed="rId2"/>
          <a:stretch>
            <a:fillRect/>
          </a:stretch>
        </p:blipFill>
        <p:spPr>
          <a:xfrm>
            <a:off x="936701" y="127633"/>
            <a:ext cx="7411139" cy="6551463"/>
          </a:xfrm>
          <a:prstGeom prst="rect">
            <a:avLst/>
          </a:prstGeom>
        </p:spPr>
      </p:pic>
      <p:sp>
        <p:nvSpPr>
          <p:cNvPr id="4" name="TextBox 3">
            <a:extLst>
              <a:ext uri="{FF2B5EF4-FFF2-40B4-BE49-F238E27FC236}">
                <a16:creationId xmlns:a16="http://schemas.microsoft.com/office/drawing/2014/main" id="{6A8AA091-0C88-1D4F-91B3-EEFD6066328C}"/>
              </a:ext>
            </a:extLst>
          </p:cNvPr>
          <p:cNvSpPr txBox="1"/>
          <p:nvPr/>
        </p:nvSpPr>
        <p:spPr>
          <a:xfrm>
            <a:off x="7454347" y="6488668"/>
            <a:ext cx="1509837" cy="369332"/>
          </a:xfrm>
          <a:prstGeom prst="rect">
            <a:avLst/>
          </a:prstGeom>
          <a:noFill/>
        </p:spPr>
        <p:txBody>
          <a:bodyPr wrap="none" rtlCol="0">
            <a:spAutoFit/>
          </a:bodyPr>
          <a:lstStyle/>
          <a:p>
            <a:r>
              <a:rPr lang="en-US" b="1" dirty="0"/>
              <a:t>PDK Poll 2019</a:t>
            </a:r>
          </a:p>
        </p:txBody>
      </p:sp>
    </p:spTree>
    <p:extLst>
      <p:ext uri="{BB962C8B-B14F-4D97-AF65-F5344CB8AC3E}">
        <p14:creationId xmlns:p14="http://schemas.microsoft.com/office/powerpoint/2010/main" val="327063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4011613"/>
            <a:ext cx="6172200" cy="2133600"/>
          </a:xfrm>
          <a:solidFill>
            <a:schemeClr val="bg1">
              <a:lumMod val="85000"/>
            </a:schemeClr>
          </a:solidFill>
        </p:spPr>
        <p:txBody>
          <a:bodyPr/>
          <a:lstStyle/>
          <a:p>
            <a:pPr algn="ctr"/>
            <a:r>
              <a:rPr lang="en-US" sz="2800">
                <a:solidFill>
                  <a:srgbClr val="C00000"/>
                </a:solidFill>
                <a:latin typeface="Arial Black" charset="0"/>
                <a:ea typeface="ＭＳ Ｐゴシック" charset="-128"/>
              </a:rPr>
              <a:t>OLAC Leadership Framework Provides Foundation for the Ohio Improvement Process</a:t>
            </a:r>
            <a:endParaRPr lang="en-US">
              <a:ea typeface="ＭＳ Ｐゴシック" charset="-128"/>
            </a:endParaRPr>
          </a:p>
          <a:p>
            <a:pPr algn="ctr"/>
            <a:endParaRPr lang="en-US" sz="2800">
              <a:solidFill>
                <a:srgbClr val="C00000"/>
              </a:solidFill>
              <a:latin typeface="Arial Black" charset="0"/>
              <a:ea typeface="ＭＳ Ｐゴシック" charset="-128"/>
            </a:endParaRPr>
          </a:p>
        </p:txBody>
      </p:sp>
      <p:pic>
        <p:nvPicPr>
          <p:cNvPr id="4" name="Picture 3">
            <a:extLst>
              <a:ext uri="{FF2B5EF4-FFF2-40B4-BE49-F238E27FC236}">
                <a16:creationId xmlns:a16="http://schemas.microsoft.com/office/drawing/2014/main" id="{1CF8ECF5-FDC3-F944-8C40-F38FC5D85A0E}"/>
              </a:ext>
            </a:extLst>
          </p:cNvPr>
          <p:cNvPicPr>
            <a:picLocks noChangeAspect="1"/>
          </p:cNvPicPr>
          <p:nvPr/>
        </p:nvPicPr>
        <p:blipFill>
          <a:blip r:embed="rId3"/>
          <a:stretch>
            <a:fillRect/>
          </a:stretch>
        </p:blipFill>
        <p:spPr>
          <a:xfrm>
            <a:off x="0" y="783771"/>
            <a:ext cx="8932915" cy="2710545"/>
          </a:xfrm>
          <a:prstGeom prst="rect">
            <a:avLst/>
          </a:prstGeom>
        </p:spPr>
      </p:pic>
    </p:spTree>
    <p:extLst>
      <p:ext uri="{BB962C8B-B14F-4D97-AF65-F5344CB8AC3E}">
        <p14:creationId xmlns:p14="http://schemas.microsoft.com/office/powerpoint/2010/main" val="686247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24522-879B-0449-91F3-37486D155338}"/>
              </a:ext>
            </a:extLst>
          </p:cNvPr>
          <p:cNvSpPr>
            <a:spLocks noGrp="1"/>
          </p:cNvSpPr>
          <p:nvPr>
            <p:ph type="title"/>
          </p:nvPr>
        </p:nvSpPr>
        <p:spPr>
          <a:xfrm>
            <a:off x="457200" y="787594"/>
            <a:ext cx="8229600" cy="1143000"/>
          </a:xfrm>
        </p:spPr>
        <p:txBody>
          <a:bodyPr>
            <a:normAutofit fontScale="90000"/>
          </a:bodyPr>
          <a:lstStyle/>
          <a:p>
            <a:r>
              <a:rPr lang="en-US" dirty="0"/>
              <a:t>Ohio’s Strategic Plan</a:t>
            </a:r>
            <a:br>
              <a:rPr lang="en-US" dirty="0"/>
            </a:br>
            <a:r>
              <a:rPr lang="en-US" dirty="0"/>
              <a:t>Each Child, Our Future</a:t>
            </a:r>
            <a:br>
              <a:rPr lang="en-US" b="0" dirty="0"/>
            </a:br>
            <a:br>
              <a:rPr lang="en-US" dirty="0"/>
            </a:br>
            <a:endParaRPr lang="en-US" dirty="0"/>
          </a:p>
        </p:txBody>
      </p:sp>
      <p:pic>
        <p:nvPicPr>
          <p:cNvPr id="3" name="Picture 2">
            <a:extLst>
              <a:ext uri="{FF2B5EF4-FFF2-40B4-BE49-F238E27FC236}">
                <a16:creationId xmlns:a16="http://schemas.microsoft.com/office/drawing/2014/main" id="{1249F222-8882-2A48-A59A-AB4C69A1D56C}"/>
              </a:ext>
            </a:extLst>
          </p:cNvPr>
          <p:cNvPicPr>
            <a:picLocks noChangeAspect="1"/>
          </p:cNvPicPr>
          <p:nvPr/>
        </p:nvPicPr>
        <p:blipFill>
          <a:blip r:embed="rId2"/>
          <a:stretch>
            <a:fillRect/>
          </a:stretch>
        </p:blipFill>
        <p:spPr>
          <a:xfrm rot="20194549">
            <a:off x="2631674" y="1927400"/>
            <a:ext cx="3880651" cy="4927406"/>
          </a:xfrm>
          <a:prstGeom prst="rect">
            <a:avLst/>
          </a:prstGeom>
        </p:spPr>
      </p:pic>
    </p:spTree>
    <p:extLst>
      <p:ext uri="{BB962C8B-B14F-4D97-AF65-F5344CB8AC3E}">
        <p14:creationId xmlns:p14="http://schemas.microsoft.com/office/powerpoint/2010/main" val="232651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0611-75B9-FF4F-8B38-519B3670478D}"/>
              </a:ext>
            </a:extLst>
          </p:cNvPr>
          <p:cNvSpPr>
            <a:spLocks noGrp="1"/>
          </p:cNvSpPr>
          <p:nvPr>
            <p:ph type="title"/>
          </p:nvPr>
        </p:nvSpPr>
        <p:spPr/>
        <p:txBody>
          <a:bodyPr/>
          <a:lstStyle/>
          <a:p>
            <a:r>
              <a:rPr lang="en-US" dirty="0"/>
              <a:t>Change to the OIP</a:t>
            </a:r>
          </a:p>
        </p:txBody>
      </p:sp>
      <p:pic>
        <p:nvPicPr>
          <p:cNvPr id="3" name="Picture 2" descr="1596R OIP graph_d4">
            <a:extLst>
              <a:ext uri="{FF2B5EF4-FFF2-40B4-BE49-F238E27FC236}">
                <a16:creationId xmlns:a16="http://schemas.microsoft.com/office/drawing/2014/main" id="{903BCE20-912F-224C-9CFB-E953D61C6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43100"/>
            <a:ext cx="409448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5.png">
            <a:extLst>
              <a:ext uri="{FF2B5EF4-FFF2-40B4-BE49-F238E27FC236}">
                <a16:creationId xmlns:a16="http://schemas.microsoft.com/office/drawing/2014/main" id="{2EA695D4-5937-994E-8EE2-0AA07B56E3A2}"/>
              </a:ext>
            </a:extLst>
          </p:cNvPr>
          <p:cNvPicPr/>
          <p:nvPr/>
        </p:nvPicPr>
        <p:blipFill>
          <a:blip r:embed="rId3"/>
          <a:srcRect l="4339" t="5877" r="5437" b="4908"/>
          <a:stretch>
            <a:fillRect/>
          </a:stretch>
        </p:blipFill>
        <p:spPr>
          <a:xfrm>
            <a:off x="5207000" y="1752600"/>
            <a:ext cx="3708400" cy="3937000"/>
          </a:xfrm>
          <a:prstGeom prst="rect">
            <a:avLst/>
          </a:prstGeom>
          <a:ln/>
        </p:spPr>
      </p:pic>
      <p:sp>
        <p:nvSpPr>
          <p:cNvPr id="5" name="Right Arrow 4">
            <a:extLst>
              <a:ext uri="{FF2B5EF4-FFF2-40B4-BE49-F238E27FC236}">
                <a16:creationId xmlns:a16="http://schemas.microsoft.com/office/drawing/2014/main" id="{703C63CE-2157-EE4B-BBBC-D50847D175C5}"/>
              </a:ext>
            </a:extLst>
          </p:cNvPr>
          <p:cNvSpPr/>
          <p:nvPr/>
        </p:nvSpPr>
        <p:spPr>
          <a:xfrm>
            <a:off x="4228592" y="347878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24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idx="1"/>
          </p:nvPr>
        </p:nvSpPr>
        <p:spPr>
          <a:xfrm>
            <a:off x="1012902" y="5334000"/>
            <a:ext cx="7391400" cy="1524000"/>
          </a:xfrm>
          <a:solidFill>
            <a:schemeClr val="bg1">
              <a:lumMod val="85000"/>
            </a:schemeClr>
          </a:solidFill>
        </p:spPr>
        <p:txBody>
          <a:bodyPr>
            <a:normAutofit lnSpcReduction="10000"/>
          </a:bodyPr>
          <a:lstStyle/>
          <a:p>
            <a:pPr marL="0" indent="0" algn="ctr">
              <a:buFontTx/>
              <a:buNone/>
            </a:pPr>
            <a:r>
              <a:rPr lang="en-US" sz="2800" b="1" dirty="0">
                <a:solidFill>
                  <a:schemeClr val="tx1"/>
                </a:solidFill>
                <a:ea typeface="ＭＳ Ｐゴシック" charset="-128"/>
              </a:rPr>
              <a:t>OIP is the enactment </a:t>
            </a:r>
          </a:p>
          <a:p>
            <a:pPr marL="0" indent="0" algn="ctr">
              <a:buFontTx/>
              <a:buNone/>
            </a:pPr>
            <a:r>
              <a:rPr lang="en-US" sz="2800" b="1" dirty="0">
                <a:solidFill>
                  <a:schemeClr val="tx1"/>
                </a:solidFill>
                <a:ea typeface="ＭＳ Ｐゴシック" charset="-128"/>
              </a:rPr>
              <a:t>of </a:t>
            </a:r>
            <a:r>
              <a:rPr lang="en-US" sz="2800" b="1" i="1" dirty="0">
                <a:solidFill>
                  <a:schemeClr val="tx1"/>
                </a:solidFill>
                <a:ea typeface="ＭＳ Ｐゴシック" charset="-128"/>
              </a:rPr>
              <a:t>Ohio’s </a:t>
            </a:r>
          </a:p>
          <a:p>
            <a:pPr marL="0" indent="0" algn="ctr">
              <a:buFontTx/>
              <a:buNone/>
            </a:pPr>
            <a:r>
              <a:rPr lang="en-US" sz="2800" b="1" i="1" dirty="0">
                <a:solidFill>
                  <a:schemeClr val="tx1"/>
                </a:solidFill>
                <a:ea typeface="ＭＳ Ｐゴシック" charset="-128"/>
              </a:rPr>
              <a:t>Leadership Development Framework</a:t>
            </a:r>
          </a:p>
          <a:p>
            <a:pPr marL="0" indent="0" algn="ctr"/>
            <a:endParaRPr lang="en-US" sz="1000" i="1" dirty="0">
              <a:latin typeface="Arial Narrow" charset="0"/>
              <a:ea typeface="ＭＳ Ｐゴシック" charset="-128"/>
            </a:endParaRPr>
          </a:p>
        </p:txBody>
      </p:sp>
      <p:pic>
        <p:nvPicPr>
          <p:cNvPr id="3" name="Picture 2">
            <a:extLst>
              <a:ext uri="{FF2B5EF4-FFF2-40B4-BE49-F238E27FC236}">
                <a16:creationId xmlns:a16="http://schemas.microsoft.com/office/drawing/2014/main" id="{0D865D2D-C6C6-7E4B-8BD2-E73C71AE4622}"/>
              </a:ext>
            </a:extLst>
          </p:cNvPr>
          <p:cNvPicPr>
            <a:picLocks noChangeAspect="1"/>
          </p:cNvPicPr>
          <p:nvPr/>
        </p:nvPicPr>
        <p:blipFill>
          <a:blip r:embed="rId3"/>
          <a:stretch>
            <a:fillRect/>
          </a:stretch>
        </p:blipFill>
        <p:spPr>
          <a:xfrm>
            <a:off x="711" y="119749"/>
            <a:ext cx="8987171" cy="4898300"/>
          </a:xfrm>
          <a:prstGeom prst="rect">
            <a:avLst/>
          </a:prstGeom>
        </p:spPr>
      </p:pic>
    </p:spTree>
    <p:extLst>
      <p:ext uri="{BB962C8B-B14F-4D97-AF65-F5344CB8AC3E}">
        <p14:creationId xmlns:p14="http://schemas.microsoft.com/office/powerpoint/2010/main" val="3993664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1000"/>
                                        <p:tgtEl>
                                          <p:spTgt spid="9">
                                            <p:txEl>
                                              <p:pRg st="2" end="2"/>
                                            </p:txEl>
                                          </p:spTgt>
                                        </p:tgtEl>
                                      </p:cBhvr>
                                    </p:animEffect>
                                    <p:anim calcmode="lin" valueType="num">
                                      <p:cBhvr>
                                        <p:cTn id="2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F01F1A-460F-D144-80B1-3AE68A299573}"/>
              </a:ext>
            </a:extLst>
          </p:cNvPr>
          <p:cNvSpPr>
            <a:spLocks noGrp="1"/>
          </p:cNvSpPr>
          <p:nvPr>
            <p:ph type="ctrTitle"/>
          </p:nvPr>
        </p:nvSpPr>
        <p:spPr>
          <a:xfrm>
            <a:off x="0" y="125778"/>
            <a:ext cx="9144000" cy="1470025"/>
          </a:xfrm>
        </p:spPr>
        <p:txBody>
          <a:bodyPr/>
          <a:lstStyle/>
          <a:p>
            <a:r>
              <a:rPr lang="en-US" dirty="0"/>
              <a:t>Collaborative Inquiry</a:t>
            </a:r>
          </a:p>
        </p:txBody>
      </p:sp>
      <p:sp>
        <p:nvSpPr>
          <p:cNvPr id="5" name="Subtitle 4">
            <a:extLst>
              <a:ext uri="{FF2B5EF4-FFF2-40B4-BE49-F238E27FC236}">
                <a16:creationId xmlns:a16="http://schemas.microsoft.com/office/drawing/2014/main" id="{FC492297-AA7C-CD49-B76A-40533B0B10D6}"/>
              </a:ext>
            </a:extLst>
          </p:cNvPr>
          <p:cNvSpPr>
            <a:spLocks noGrp="1"/>
          </p:cNvSpPr>
          <p:nvPr>
            <p:ph type="subTitle" idx="1"/>
          </p:nvPr>
        </p:nvSpPr>
        <p:spPr>
          <a:xfrm>
            <a:off x="0" y="5262197"/>
            <a:ext cx="9144000" cy="1752600"/>
          </a:xfrm>
        </p:spPr>
        <p:txBody>
          <a:bodyPr/>
          <a:lstStyle/>
          <a:p>
            <a:r>
              <a:rPr lang="en-US" dirty="0"/>
              <a:t>Collaborative Learning</a:t>
            </a:r>
          </a:p>
        </p:txBody>
      </p:sp>
      <p:pic>
        <p:nvPicPr>
          <p:cNvPr id="9" name="Picture 8">
            <a:extLst>
              <a:ext uri="{FF2B5EF4-FFF2-40B4-BE49-F238E27FC236}">
                <a16:creationId xmlns:a16="http://schemas.microsoft.com/office/drawing/2014/main" id="{119CE8FE-2AF3-0944-97F7-7564A20BA6A4}"/>
              </a:ext>
            </a:extLst>
          </p:cNvPr>
          <p:cNvPicPr>
            <a:picLocks noChangeAspect="1"/>
          </p:cNvPicPr>
          <p:nvPr/>
        </p:nvPicPr>
        <p:blipFill>
          <a:blip r:embed="rId2"/>
          <a:stretch>
            <a:fillRect/>
          </a:stretch>
        </p:blipFill>
        <p:spPr>
          <a:xfrm>
            <a:off x="984738" y="1595803"/>
            <a:ext cx="3288323" cy="3332561"/>
          </a:xfrm>
          <a:prstGeom prst="rect">
            <a:avLst/>
          </a:prstGeom>
        </p:spPr>
      </p:pic>
      <p:pic>
        <p:nvPicPr>
          <p:cNvPr id="10" name="image5.png">
            <a:extLst>
              <a:ext uri="{FF2B5EF4-FFF2-40B4-BE49-F238E27FC236}">
                <a16:creationId xmlns:a16="http://schemas.microsoft.com/office/drawing/2014/main" id="{CA2B96C8-2236-794A-8C68-848B0516B1FF}"/>
              </a:ext>
            </a:extLst>
          </p:cNvPr>
          <p:cNvPicPr/>
          <p:nvPr/>
        </p:nvPicPr>
        <p:blipFill>
          <a:blip r:embed="rId3"/>
          <a:srcRect l="4339" t="5877" r="5437" b="4908"/>
          <a:stretch>
            <a:fillRect/>
          </a:stretch>
        </p:blipFill>
        <p:spPr>
          <a:xfrm>
            <a:off x="5533292" y="1693984"/>
            <a:ext cx="2924908" cy="3012831"/>
          </a:xfrm>
          <a:prstGeom prst="rect">
            <a:avLst/>
          </a:prstGeom>
          <a:ln/>
        </p:spPr>
      </p:pic>
    </p:spTree>
    <p:extLst>
      <p:ext uri="{BB962C8B-B14F-4D97-AF65-F5344CB8AC3E}">
        <p14:creationId xmlns:p14="http://schemas.microsoft.com/office/powerpoint/2010/main" val="13155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78420" y="2051824"/>
            <a:ext cx="8508380" cy="4806176"/>
          </a:xfrm>
        </p:spPr>
        <p:txBody>
          <a:bodyPr>
            <a:normAutofit/>
          </a:bodyPr>
          <a:lstStyle/>
          <a:p>
            <a:r>
              <a:rPr lang="en-US" sz="3800" dirty="0"/>
              <a:t>Give updates on support for teachers 			(2019 PDK Poll)</a:t>
            </a:r>
          </a:p>
          <a:p>
            <a:pPr marL="0" indent="0">
              <a:buNone/>
            </a:pPr>
            <a:endParaRPr lang="en-US" sz="3800" dirty="0"/>
          </a:p>
          <a:p>
            <a:r>
              <a:rPr lang="en-US" sz="3800" dirty="0"/>
              <a:t>Provide clarity on the new OIP-Reboot</a:t>
            </a:r>
          </a:p>
          <a:p>
            <a:pPr marL="0" indent="0">
              <a:buNone/>
            </a:pPr>
            <a:r>
              <a:rPr lang="en-US" sz="3800" dirty="0"/>
              <a:t> </a:t>
            </a:r>
          </a:p>
          <a:p>
            <a:r>
              <a:rPr lang="en-US" sz="3800" dirty="0"/>
              <a:t>Present new research on Collaborative Learning and Collaborative Teams</a:t>
            </a:r>
          </a:p>
        </p:txBody>
      </p:sp>
      <p:pic>
        <p:nvPicPr>
          <p:cNvPr id="5" name="Picture 4">
            <a:extLst>
              <a:ext uri="{FF2B5EF4-FFF2-40B4-BE49-F238E27FC236}">
                <a16:creationId xmlns:a16="http://schemas.microsoft.com/office/drawing/2014/main" id="{3D758E7F-C95D-B647-942C-19595F992C6C}"/>
              </a:ext>
            </a:extLst>
          </p:cNvPr>
          <p:cNvPicPr>
            <a:picLocks noChangeAspect="1"/>
          </p:cNvPicPr>
          <p:nvPr/>
        </p:nvPicPr>
        <p:blipFill>
          <a:blip r:embed="rId2"/>
          <a:stretch>
            <a:fillRect/>
          </a:stretch>
        </p:blipFill>
        <p:spPr>
          <a:xfrm>
            <a:off x="0" y="0"/>
            <a:ext cx="9144000" cy="1600200"/>
          </a:xfrm>
          <a:prstGeom prst="rect">
            <a:avLst/>
          </a:prstGeom>
        </p:spPr>
      </p:pic>
    </p:spTree>
    <p:extLst>
      <p:ext uri="{BB962C8B-B14F-4D97-AF65-F5344CB8AC3E}">
        <p14:creationId xmlns:p14="http://schemas.microsoft.com/office/powerpoint/2010/main" val="181306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9210"/>
            <a:ext cx="9144000" cy="1950069"/>
          </a:xfrm>
        </p:spPr>
        <p:txBody>
          <a:bodyPr>
            <a:normAutofit/>
          </a:bodyPr>
          <a:lstStyle/>
          <a:p>
            <a:r>
              <a:rPr lang="en-US" dirty="0"/>
              <a:t>“The OIP is not compliance-focused; </a:t>
            </a:r>
          </a:p>
        </p:txBody>
      </p:sp>
      <p:sp>
        <p:nvSpPr>
          <p:cNvPr id="2" name="Subtitle 1">
            <a:extLst>
              <a:ext uri="{FF2B5EF4-FFF2-40B4-BE49-F238E27FC236}">
                <a16:creationId xmlns:a16="http://schemas.microsoft.com/office/drawing/2014/main" id="{70AC0740-86A8-2B44-AEB5-2B25D4AC5EE0}"/>
              </a:ext>
            </a:extLst>
          </p:cNvPr>
          <p:cNvSpPr>
            <a:spLocks noGrp="1"/>
          </p:cNvSpPr>
          <p:nvPr>
            <p:ph type="subTitle" idx="1"/>
          </p:nvPr>
        </p:nvSpPr>
        <p:spPr>
          <a:xfrm>
            <a:off x="0" y="5166732"/>
            <a:ext cx="9433932" cy="1691268"/>
          </a:xfrm>
        </p:spPr>
        <p:txBody>
          <a:bodyPr/>
          <a:lstStyle/>
          <a:p>
            <a:r>
              <a:rPr lang="en-US" dirty="0"/>
              <a:t>it’s an organizational strategy,”</a:t>
            </a:r>
          </a:p>
        </p:txBody>
      </p:sp>
      <p:sp>
        <p:nvSpPr>
          <p:cNvPr id="3" name="TextBox 2">
            <a:extLst>
              <a:ext uri="{FF2B5EF4-FFF2-40B4-BE49-F238E27FC236}">
                <a16:creationId xmlns:a16="http://schemas.microsoft.com/office/drawing/2014/main" id="{B20E5814-2A55-E64B-ADE6-768E36BDD959}"/>
              </a:ext>
            </a:extLst>
          </p:cNvPr>
          <p:cNvSpPr txBox="1"/>
          <p:nvPr/>
        </p:nvSpPr>
        <p:spPr>
          <a:xfrm>
            <a:off x="2928683" y="6356195"/>
            <a:ext cx="6215316" cy="369332"/>
          </a:xfrm>
          <a:prstGeom prst="rect">
            <a:avLst/>
          </a:prstGeom>
          <a:noFill/>
        </p:spPr>
        <p:txBody>
          <a:bodyPr wrap="square" rtlCol="0">
            <a:spAutoFit/>
          </a:bodyPr>
          <a:lstStyle/>
          <a:p>
            <a:pPr algn="ctr"/>
            <a:r>
              <a:rPr lang="en-US" b="1" dirty="0"/>
              <a:t>Ward, J. 2019 </a:t>
            </a:r>
            <a:r>
              <a:rPr lang="en-US" dirty="0"/>
              <a:t>Office for Improvement and Innovation, </a:t>
            </a:r>
            <a:r>
              <a:rPr lang="en-US" b="1" dirty="0"/>
              <a:t>ODE</a:t>
            </a:r>
          </a:p>
        </p:txBody>
      </p:sp>
      <p:pic>
        <p:nvPicPr>
          <p:cNvPr id="6" name="Picture 5">
            <a:extLst>
              <a:ext uri="{FF2B5EF4-FFF2-40B4-BE49-F238E27FC236}">
                <a16:creationId xmlns:a16="http://schemas.microsoft.com/office/drawing/2014/main" id="{AF94BA31-9DF1-F74A-B9DD-9FFEE2AE2DA5}"/>
              </a:ext>
            </a:extLst>
          </p:cNvPr>
          <p:cNvPicPr>
            <a:picLocks noChangeAspect="1"/>
          </p:cNvPicPr>
          <p:nvPr/>
        </p:nvPicPr>
        <p:blipFill>
          <a:blip r:embed="rId2"/>
          <a:stretch>
            <a:fillRect/>
          </a:stretch>
        </p:blipFill>
        <p:spPr>
          <a:xfrm>
            <a:off x="3702204" y="1516566"/>
            <a:ext cx="5441795" cy="3412273"/>
          </a:xfrm>
          <a:prstGeom prst="rect">
            <a:avLst/>
          </a:prstGeom>
        </p:spPr>
      </p:pic>
      <p:pic>
        <p:nvPicPr>
          <p:cNvPr id="8" name="Picture 7">
            <a:extLst>
              <a:ext uri="{FF2B5EF4-FFF2-40B4-BE49-F238E27FC236}">
                <a16:creationId xmlns:a16="http://schemas.microsoft.com/office/drawing/2014/main" id="{44466288-BF64-8F4E-A846-6029AA323DE1}"/>
              </a:ext>
            </a:extLst>
          </p:cNvPr>
          <p:cNvPicPr>
            <a:picLocks noChangeAspect="1"/>
          </p:cNvPicPr>
          <p:nvPr/>
        </p:nvPicPr>
        <p:blipFill>
          <a:blip r:embed="rId3"/>
          <a:stretch>
            <a:fillRect/>
          </a:stretch>
        </p:blipFill>
        <p:spPr>
          <a:xfrm>
            <a:off x="155420" y="1775367"/>
            <a:ext cx="3391365" cy="3391365"/>
          </a:xfrm>
          <a:prstGeom prst="rect">
            <a:avLst/>
          </a:prstGeom>
        </p:spPr>
      </p:pic>
    </p:spTree>
    <p:extLst>
      <p:ext uri="{BB962C8B-B14F-4D97-AF65-F5344CB8AC3E}">
        <p14:creationId xmlns:p14="http://schemas.microsoft.com/office/powerpoint/2010/main" val="7228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581705-B295-8D4C-9175-303E312FAF59}"/>
              </a:ext>
            </a:extLst>
          </p:cNvPr>
          <p:cNvSpPr txBox="1"/>
          <p:nvPr/>
        </p:nvSpPr>
        <p:spPr>
          <a:xfrm>
            <a:off x="4767943" y="3657600"/>
            <a:ext cx="184731" cy="369332"/>
          </a:xfrm>
          <a:prstGeom prst="rect">
            <a:avLst/>
          </a:prstGeom>
          <a:noFill/>
        </p:spPr>
        <p:txBody>
          <a:bodyPr wrap="none" rtlCol="0">
            <a:spAutoFit/>
          </a:bodyPr>
          <a:lstStyle/>
          <a:p>
            <a:endParaRPr lang="en-US" dirty="0"/>
          </a:p>
        </p:txBody>
      </p:sp>
      <p:pic>
        <p:nvPicPr>
          <p:cNvPr id="8" name="Picture 2" descr="SSoS_OII%20PROJECT/GRAPHICS/Figure-2.-Areas-of-Practices-Addressed-by-SSTs-V7i-1.png">
            <a:extLst>
              <a:ext uri="{FF2B5EF4-FFF2-40B4-BE49-F238E27FC236}">
                <a16:creationId xmlns:a16="http://schemas.microsoft.com/office/drawing/2014/main" id="{DA88DC26-FB36-2841-9DBC-7D58415D9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839" y="1090247"/>
            <a:ext cx="5888322" cy="55040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73B42A42-55C1-A445-80F5-0AE68916B7FA}"/>
              </a:ext>
            </a:extLst>
          </p:cNvPr>
          <p:cNvSpPr>
            <a:spLocks noGrp="1"/>
          </p:cNvSpPr>
          <p:nvPr>
            <p:ph type="title"/>
          </p:nvPr>
        </p:nvSpPr>
        <p:spPr>
          <a:xfrm>
            <a:off x="457200" y="274638"/>
            <a:ext cx="8229600" cy="1143000"/>
          </a:xfrm>
        </p:spPr>
        <p:txBody>
          <a:bodyPr>
            <a:normAutofit fontScale="90000"/>
          </a:bodyPr>
          <a:lstStyle/>
          <a:p>
            <a:r>
              <a:rPr lang="en-US" dirty="0"/>
              <a:t>The OIP as an Organizational Strategy</a:t>
            </a:r>
            <a:br>
              <a:rPr lang="en-US" b="0" dirty="0"/>
            </a:br>
            <a:endParaRPr lang="en-US" dirty="0"/>
          </a:p>
        </p:txBody>
      </p:sp>
    </p:spTree>
    <p:extLst>
      <p:ext uri="{BB962C8B-B14F-4D97-AF65-F5344CB8AC3E}">
        <p14:creationId xmlns:p14="http://schemas.microsoft.com/office/powerpoint/2010/main" val="70595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C798-8B7B-5C42-9CE3-F1C469780952}"/>
              </a:ext>
            </a:extLst>
          </p:cNvPr>
          <p:cNvSpPr>
            <a:spLocks noGrp="1"/>
          </p:cNvSpPr>
          <p:nvPr>
            <p:ph type="title"/>
          </p:nvPr>
        </p:nvSpPr>
        <p:spPr>
          <a:xfrm>
            <a:off x="457200" y="97971"/>
            <a:ext cx="8229600" cy="1143000"/>
          </a:xfrm>
        </p:spPr>
        <p:txBody>
          <a:bodyPr/>
          <a:lstStyle/>
          <a:p>
            <a:r>
              <a:rPr lang="en-US" dirty="0"/>
              <a:t>Components of the OIP</a:t>
            </a:r>
          </a:p>
        </p:txBody>
      </p:sp>
      <p:sp>
        <p:nvSpPr>
          <p:cNvPr id="3" name="Content Placeholder 2">
            <a:extLst>
              <a:ext uri="{FF2B5EF4-FFF2-40B4-BE49-F238E27FC236}">
                <a16:creationId xmlns:a16="http://schemas.microsoft.com/office/drawing/2014/main" id="{09B15EFC-D58F-6544-8202-A19046C7B1F7}"/>
              </a:ext>
            </a:extLst>
          </p:cNvPr>
          <p:cNvSpPr>
            <a:spLocks noGrp="1"/>
          </p:cNvSpPr>
          <p:nvPr>
            <p:ph idx="1"/>
          </p:nvPr>
        </p:nvSpPr>
        <p:spPr>
          <a:xfrm>
            <a:off x="0" y="1600200"/>
            <a:ext cx="6302829" cy="5257800"/>
          </a:xfrm>
        </p:spPr>
        <p:txBody>
          <a:bodyPr>
            <a:normAutofit fontScale="92500" lnSpcReduction="20000"/>
          </a:bodyPr>
          <a:lstStyle/>
          <a:p>
            <a:pPr marL="742950" indent="-742950">
              <a:buFont typeface="+mj-lt"/>
              <a:buAutoNum type="arabicPeriod"/>
            </a:pPr>
            <a:r>
              <a:rPr lang="en-US" dirty="0">
                <a:solidFill>
                  <a:srgbClr val="0253FF"/>
                </a:solidFill>
              </a:rPr>
              <a:t>Collaborative structures for shared learning </a:t>
            </a:r>
            <a:r>
              <a:rPr lang="en-US" dirty="0"/>
              <a:t>at all levels of the system</a:t>
            </a:r>
          </a:p>
          <a:p>
            <a:pPr marL="742950" indent="-742950">
              <a:buFont typeface="+mj-lt"/>
              <a:buAutoNum type="arabicPeriod"/>
            </a:pPr>
            <a:r>
              <a:rPr lang="en-US" dirty="0">
                <a:solidFill>
                  <a:srgbClr val="0253FF"/>
                </a:solidFill>
              </a:rPr>
              <a:t>Collaborative Teams</a:t>
            </a:r>
          </a:p>
          <a:p>
            <a:pPr marL="457200" lvl="1" indent="0">
              <a:buNone/>
            </a:pPr>
            <a:r>
              <a:rPr lang="en-US" dirty="0"/>
              <a:t>	a.  Shared leadership</a:t>
            </a:r>
          </a:p>
          <a:p>
            <a:pPr marL="457200" lvl="1" indent="0">
              <a:buNone/>
            </a:pPr>
            <a:r>
              <a:rPr lang="en-US" dirty="0"/>
              <a:t>	b.  Collective decision 					making</a:t>
            </a:r>
          </a:p>
          <a:p>
            <a:pPr marL="742950" indent="-742950">
              <a:buFont typeface="+mj-lt"/>
              <a:buAutoNum type="arabicPeriod"/>
            </a:pPr>
            <a:r>
              <a:rPr lang="en-US" dirty="0">
                <a:solidFill>
                  <a:srgbClr val="0253FF"/>
                </a:solidFill>
              </a:rPr>
              <a:t>Statewide System of Support  </a:t>
            </a:r>
            <a:r>
              <a:rPr lang="en-US" dirty="0"/>
              <a:t>(</a:t>
            </a:r>
            <a:r>
              <a:rPr lang="en-US" dirty="0" err="1"/>
              <a:t>SSoS</a:t>
            </a:r>
            <a:r>
              <a:rPr lang="en-US" dirty="0"/>
              <a:t>)</a:t>
            </a:r>
          </a:p>
          <a:p>
            <a:pPr marL="457200" lvl="1" indent="0">
              <a:buNone/>
            </a:pPr>
            <a:r>
              <a:rPr lang="en-US" dirty="0"/>
              <a:t>a. State support teams (</a:t>
            </a:r>
            <a:r>
              <a:rPr lang="en-US" dirty="0">
                <a:solidFill>
                  <a:srgbClr val="0253FF"/>
                </a:solidFill>
              </a:rPr>
              <a:t>SSTs</a:t>
            </a:r>
            <a:r>
              <a:rPr lang="en-US" dirty="0"/>
              <a:t>)</a:t>
            </a:r>
          </a:p>
        </p:txBody>
      </p:sp>
      <p:pic>
        <p:nvPicPr>
          <p:cNvPr id="5" name="Picture 4">
            <a:extLst>
              <a:ext uri="{FF2B5EF4-FFF2-40B4-BE49-F238E27FC236}">
                <a16:creationId xmlns:a16="http://schemas.microsoft.com/office/drawing/2014/main" id="{6E306043-6468-3140-B2AB-51029495C4D1}"/>
              </a:ext>
            </a:extLst>
          </p:cNvPr>
          <p:cNvPicPr>
            <a:picLocks noChangeAspect="1"/>
          </p:cNvPicPr>
          <p:nvPr/>
        </p:nvPicPr>
        <p:blipFill>
          <a:blip r:embed="rId2"/>
          <a:stretch>
            <a:fillRect/>
          </a:stretch>
        </p:blipFill>
        <p:spPr>
          <a:xfrm>
            <a:off x="6227379" y="1600200"/>
            <a:ext cx="2916621" cy="2186474"/>
          </a:xfrm>
          <a:prstGeom prst="rect">
            <a:avLst/>
          </a:prstGeom>
        </p:spPr>
      </p:pic>
      <p:pic>
        <p:nvPicPr>
          <p:cNvPr id="7" name="Picture 6">
            <a:extLst>
              <a:ext uri="{FF2B5EF4-FFF2-40B4-BE49-F238E27FC236}">
                <a16:creationId xmlns:a16="http://schemas.microsoft.com/office/drawing/2014/main" id="{31416FB4-D2AE-D340-98B3-0F778EF23EEB}"/>
              </a:ext>
            </a:extLst>
          </p:cNvPr>
          <p:cNvPicPr>
            <a:picLocks noChangeAspect="1"/>
          </p:cNvPicPr>
          <p:nvPr/>
        </p:nvPicPr>
        <p:blipFill>
          <a:blip r:embed="rId3"/>
          <a:stretch>
            <a:fillRect/>
          </a:stretch>
        </p:blipFill>
        <p:spPr>
          <a:xfrm>
            <a:off x="6227379" y="3921189"/>
            <a:ext cx="2649759" cy="976605"/>
          </a:xfrm>
          <a:prstGeom prst="rect">
            <a:avLst/>
          </a:prstGeom>
        </p:spPr>
      </p:pic>
      <p:pic>
        <p:nvPicPr>
          <p:cNvPr id="9" name="Picture 8">
            <a:extLst>
              <a:ext uri="{FF2B5EF4-FFF2-40B4-BE49-F238E27FC236}">
                <a16:creationId xmlns:a16="http://schemas.microsoft.com/office/drawing/2014/main" id="{9F2E3743-E42C-DA44-B052-BA68E1E531B3}"/>
              </a:ext>
            </a:extLst>
          </p:cNvPr>
          <p:cNvPicPr>
            <a:picLocks noChangeAspect="1"/>
          </p:cNvPicPr>
          <p:nvPr/>
        </p:nvPicPr>
        <p:blipFill>
          <a:blip r:embed="rId4"/>
          <a:stretch>
            <a:fillRect/>
          </a:stretch>
        </p:blipFill>
        <p:spPr>
          <a:xfrm>
            <a:off x="6302829" y="5032308"/>
            <a:ext cx="2841171" cy="1740031"/>
          </a:xfrm>
          <a:prstGeom prst="rect">
            <a:avLst/>
          </a:prstGeom>
        </p:spPr>
      </p:pic>
    </p:spTree>
    <p:extLst>
      <p:ext uri="{BB962C8B-B14F-4D97-AF65-F5344CB8AC3E}">
        <p14:creationId xmlns:p14="http://schemas.microsoft.com/office/powerpoint/2010/main" val="20317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332"/>
            <a:ext cx="8229600" cy="1143000"/>
          </a:xfrm>
        </p:spPr>
        <p:txBody>
          <a:bodyPr>
            <a:normAutofit/>
          </a:bodyPr>
          <a:lstStyle/>
          <a:p>
            <a:r>
              <a:rPr lang="en-US" b="1" dirty="0"/>
              <a:t>The Ohio Improvement Process</a:t>
            </a:r>
          </a:p>
        </p:txBody>
      </p:sp>
      <p:pic>
        <p:nvPicPr>
          <p:cNvPr id="4" name="image5.png">
            <a:extLst>
              <a:ext uri="{FF2B5EF4-FFF2-40B4-BE49-F238E27FC236}">
                <a16:creationId xmlns:a16="http://schemas.microsoft.com/office/drawing/2014/main" id="{5A02A81A-1A7D-43C8-A5D1-FFB3DA963064}"/>
              </a:ext>
            </a:extLst>
          </p:cNvPr>
          <p:cNvPicPr/>
          <p:nvPr/>
        </p:nvPicPr>
        <p:blipFill>
          <a:blip r:embed="rId3"/>
          <a:srcRect l="4339" t="5877" r="5437" b="4908"/>
          <a:stretch>
            <a:fillRect/>
          </a:stretch>
        </p:blipFill>
        <p:spPr>
          <a:xfrm>
            <a:off x="1828800" y="1447800"/>
            <a:ext cx="4876800" cy="4572000"/>
          </a:xfrm>
          <a:prstGeom prst="rect">
            <a:avLst/>
          </a:prstGeom>
          <a:ln/>
        </p:spPr>
      </p:pic>
    </p:spTree>
    <p:extLst>
      <p:ext uri="{BB962C8B-B14F-4D97-AF65-F5344CB8AC3E}">
        <p14:creationId xmlns:p14="http://schemas.microsoft.com/office/powerpoint/2010/main" val="484106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47DA-A3D6-4776-BA02-C80754D3E61C}"/>
              </a:ext>
            </a:extLst>
          </p:cNvPr>
          <p:cNvSpPr>
            <a:spLocks noGrp="1"/>
          </p:cNvSpPr>
          <p:nvPr>
            <p:ph type="title"/>
          </p:nvPr>
        </p:nvSpPr>
        <p:spPr>
          <a:xfrm>
            <a:off x="140628" y="250435"/>
            <a:ext cx="8534400" cy="1447800"/>
          </a:xfrm>
        </p:spPr>
        <p:txBody>
          <a:bodyPr>
            <a:normAutofit/>
          </a:bodyPr>
          <a:lstStyle/>
          <a:p>
            <a:pPr algn="l"/>
            <a:r>
              <a:rPr lang="en-US" b="1" dirty="0"/>
              <a:t>Step 1:    Identifying Needs</a:t>
            </a:r>
          </a:p>
        </p:txBody>
      </p:sp>
      <p:sp>
        <p:nvSpPr>
          <p:cNvPr id="5" name="Rectangle 4">
            <a:extLst>
              <a:ext uri="{FF2B5EF4-FFF2-40B4-BE49-F238E27FC236}">
                <a16:creationId xmlns:a16="http://schemas.microsoft.com/office/drawing/2014/main" id="{5847B93B-1F43-45BA-8B51-000CA339D1DE}"/>
              </a:ext>
            </a:extLst>
          </p:cNvPr>
          <p:cNvSpPr/>
          <p:nvPr/>
        </p:nvSpPr>
        <p:spPr>
          <a:xfrm>
            <a:off x="4282620" y="1947988"/>
            <a:ext cx="4861380" cy="4401205"/>
          </a:xfrm>
          <a:prstGeom prst="rect">
            <a:avLst/>
          </a:prstGeom>
          <a:solidFill>
            <a:schemeClr val="bg1"/>
          </a:solidFill>
          <a:ln>
            <a:noFill/>
          </a:ln>
        </p:spPr>
        <p:txBody>
          <a:bodyPr wrap="square">
            <a:spAutoFit/>
          </a:bodyPr>
          <a:lstStyle/>
          <a:p>
            <a:pPr defTabSz="457200"/>
            <a:r>
              <a:rPr lang="en-US" sz="4000" b="1" dirty="0">
                <a:solidFill>
                  <a:srgbClr val="000000"/>
                </a:solidFill>
                <a:latin typeface="Arial" panose="020B0604020202020204" pitchFamily="34" charset="0"/>
                <a:ea typeface="Arial" panose="020B0604020202020204" pitchFamily="34" charset="0"/>
              </a:rPr>
              <a:t>Engaging in </a:t>
            </a:r>
            <a:r>
              <a:rPr lang="en-US" sz="4000" b="1" dirty="0">
                <a:solidFill>
                  <a:srgbClr val="0253FF"/>
                </a:solidFill>
                <a:latin typeface="Arial" panose="020B0604020202020204" pitchFamily="34" charset="0"/>
                <a:ea typeface="Arial" panose="020B0604020202020204" pitchFamily="34" charset="0"/>
              </a:rPr>
              <a:t>identifying critical needs </a:t>
            </a:r>
            <a:r>
              <a:rPr lang="en-US" sz="4000" b="1" dirty="0">
                <a:solidFill>
                  <a:srgbClr val="000000"/>
                </a:solidFill>
                <a:latin typeface="Arial" panose="020B0604020202020204" pitchFamily="34" charset="0"/>
                <a:ea typeface="Arial" panose="020B0604020202020204" pitchFamily="34" charset="0"/>
              </a:rPr>
              <a:t>is the first step.  The process begins by </a:t>
            </a:r>
            <a:r>
              <a:rPr lang="en-US" sz="4000" b="1" dirty="0">
                <a:solidFill>
                  <a:srgbClr val="0253FF"/>
                </a:solidFill>
                <a:latin typeface="Arial" panose="020B0604020202020204" pitchFamily="34" charset="0"/>
                <a:ea typeface="Arial" panose="020B0604020202020204" pitchFamily="34" charset="0"/>
              </a:rPr>
              <a:t>collecting and analyzing data</a:t>
            </a:r>
            <a:r>
              <a:rPr lang="en-US" sz="4000" b="1" dirty="0">
                <a:solidFill>
                  <a:srgbClr val="000000"/>
                </a:solidFill>
                <a:latin typeface="Arial" panose="020B0604020202020204" pitchFamily="34" charset="0"/>
                <a:ea typeface="Arial" panose="020B0604020202020204" pitchFamily="34" charset="0"/>
              </a:rPr>
              <a:t>.</a:t>
            </a:r>
            <a:endParaRPr lang="en-US" sz="4000" b="1" dirty="0">
              <a:solidFill>
                <a:prstClr val="black"/>
              </a:solidFill>
            </a:endParaRPr>
          </a:p>
        </p:txBody>
      </p:sp>
      <p:pic>
        <p:nvPicPr>
          <p:cNvPr id="3" name="Picture 2">
            <a:extLst>
              <a:ext uri="{FF2B5EF4-FFF2-40B4-BE49-F238E27FC236}">
                <a16:creationId xmlns:a16="http://schemas.microsoft.com/office/drawing/2014/main" id="{AD302660-8A5C-417E-BAC1-C828CF4DA53A}"/>
              </a:ext>
            </a:extLst>
          </p:cNvPr>
          <p:cNvPicPr>
            <a:picLocks noChangeAspect="1"/>
          </p:cNvPicPr>
          <p:nvPr/>
        </p:nvPicPr>
        <p:blipFill>
          <a:blip r:embed="rId3"/>
          <a:stretch>
            <a:fillRect/>
          </a:stretch>
        </p:blipFill>
        <p:spPr>
          <a:xfrm>
            <a:off x="140628" y="1947988"/>
            <a:ext cx="4141992" cy="4141992"/>
          </a:xfrm>
          <a:prstGeom prst="rect">
            <a:avLst/>
          </a:prstGeom>
        </p:spPr>
      </p:pic>
    </p:spTree>
    <p:extLst>
      <p:ext uri="{BB962C8B-B14F-4D97-AF65-F5344CB8AC3E}">
        <p14:creationId xmlns:p14="http://schemas.microsoft.com/office/powerpoint/2010/main" val="97674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normAutofit/>
          </a:bodyPr>
          <a:lstStyle/>
          <a:p>
            <a:r>
              <a:rPr lang="en-US" b="1" dirty="0"/>
              <a:t>Step 2  Effective Strategy </a:t>
            </a:r>
            <a:r>
              <a:rPr lang="en-US" b="1" i="1" dirty="0"/>
              <a:t>Selection</a:t>
            </a:r>
          </a:p>
        </p:txBody>
      </p:sp>
      <p:pic>
        <p:nvPicPr>
          <p:cNvPr id="2" name="Picture 1">
            <a:extLst>
              <a:ext uri="{FF2B5EF4-FFF2-40B4-BE49-F238E27FC236}">
                <a16:creationId xmlns:a16="http://schemas.microsoft.com/office/drawing/2014/main" id="{5B60952D-8091-4F81-A114-D94F7BEE9349}"/>
              </a:ext>
            </a:extLst>
          </p:cNvPr>
          <p:cNvPicPr>
            <a:picLocks noChangeAspect="1"/>
          </p:cNvPicPr>
          <p:nvPr/>
        </p:nvPicPr>
        <p:blipFill>
          <a:blip r:embed="rId3"/>
          <a:stretch>
            <a:fillRect/>
          </a:stretch>
        </p:blipFill>
        <p:spPr>
          <a:xfrm>
            <a:off x="-685800" y="2209800"/>
            <a:ext cx="4910214" cy="3620158"/>
          </a:xfrm>
          <a:prstGeom prst="rect">
            <a:avLst/>
          </a:prstGeom>
        </p:spPr>
      </p:pic>
      <p:sp>
        <p:nvSpPr>
          <p:cNvPr id="6" name="Rectangle 5">
            <a:extLst>
              <a:ext uri="{FF2B5EF4-FFF2-40B4-BE49-F238E27FC236}">
                <a16:creationId xmlns:a16="http://schemas.microsoft.com/office/drawing/2014/main" id="{5291AC83-859C-4E1B-A984-DB4CC66E2437}"/>
              </a:ext>
            </a:extLst>
          </p:cNvPr>
          <p:cNvSpPr/>
          <p:nvPr/>
        </p:nvSpPr>
        <p:spPr>
          <a:xfrm>
            <a:off x="3584448" y="837352"/>
            <a:ext cx="5559552" cy="6029792"/>
          </a:xfrm>
          <a:prstGeom prst="rect">
            <a:avLst/>
          </a:prstGeom>
        </p:spPr>
        <p:txBody>
          <a:bodyPr wrap="square">
            <a:spAutoFit/>
          </a:bodyPr>
          <a:lstStyle/>
          <a:p>
            <a:pPr>
              <a:lnSpc>
                <a:spcPct val="107000"/>
              </a:lnSpc>
            </a:pPr>
            <a:r>
              <a:rPr lang="en-US" sz="3300" b="1" dirty="0">
                <a:latin typeface="Arial" panose="020B0604020202020204" pitchFamily="34" charset="0"/>
                <a:ea typeface="Calibri" panose="020F0502020204030204" pitchFamily="34" charset="0"/>
                <a:cs typeface="Arial" panose="020B0604020202020204" pitchFamily="34" charset="0"/>
              </a:rPr>
              <a:t>Research and select </a:t>
            </a:r>
            <a:r>
              <a:rPr lang="en-US" sz="3300" b="1" dirty="0">
                <a:solidFill>
                  <a:srgbClr val="0253FF"/>
                </a:solidFill>
                <a:latin typeface="Arial" panose="020B0604020202020204" pitchFamily="34" charset="0"/>
                <a:ea typeface="Calibri" panose="020F0502020204030204" pitchFamily="34" charset="0"/>
                <a:cs typeface="Arial" panose="020B0604020202020204" pitchFamily="34" charset="0"/>
              </a:rPr>
              <a:t>evidence-based practices </a:t>
            </a:r>
            <a:r>
              <a:rPr lang="en-US" sz="3300" b="1" dirty="0">
                <a:latin typeface="Arial" panose="020B0604020202020204" pitchFamily="34" charset="0"/>
                <a:ea typeface="Calibri" panose="020F0502020204030204" pitchFamily="34" charset="0"/>
                <a:cs typeface="Arial" panose="020B0604020202020204" pitchFamily="34" charset="0"/>
              </a:rPr>
              <a:t>that address identified critical needs.  Some of the benefits of selecting an </a:t>
            </a:r>
            <a:r>
              <a:rPr lang="en-US" sz="3300" b="1" dirty="0">
                <a:solidFill>
                  <a:srgbClr val="0253FF"/>
                </a:solidFill>
                <a:latin typeface="Arial" panose="020B0604020202020204" pitchFamily="34" charset="0"/>
                <a:ea typeface="Calibri" panose="020F0502020204030204" pitchFamily="34" charset="0"/>
                <a:cs typeface="Arial" panose="020B0604020202020204" pitchFamily="34" charset="0"/>
              </a:rPr>
              <a:t>EBP</a:t>
            </a:r>
            <a:r>
              <a:rPr lang="en-US" sz="3300" b="1" dirty="0">
                <a:latin typeface="Arial" panose="020B0604020202020204" pitchFamily="34" charset="0"/>
                <a:ea typeface="Calibri" panose="020F0502020204030204" pitchFamily="34" charset="0"/>
                <a:cs typeface="Arial" panose="020B0604020202020204" pitchFamily="34" charset="0"/>
              </a:rPr>
              <a:t> are: </a:t>
            </a:r>
          </a:p>
          <a:p>
            <a:pPr marL="342900" marR="0" lvl="0" indent="-342900">
              <a:lnSpc>
                <a:spcPct val="107000"/>
              </a:lnSpc>
              <a:spcBef>
                <a:spcPts val="0"/>
              </a:spcBef>
              <a:spcAft>
                <a:spcPts val="0"/>
              </a:spcAft>
              <a:buFont typeface="Symbol" panose="05050102010706020507" pitchFamily="18" charset="2"/>
              <a:buChar char=""/>
            </a:pPr>
            <a:r>
              <a:rPr lang="en-US" sz="3300" b="1" dirty="0">
                <a:latin typeface="Arial" panose="020B0604020202020204" pitchFamily="34" charset="0"/>
                <a:ea typeface="Calibri" panose="020F0502020204030204" pitchFamily="34" charset="0"/>
                <a:cs typeface="Arial" panose="020B0604020202020204" pitchFamily="34" charset="0"/>
              </a:rPr>
              <a:t>An </a:t>
            </a:r>
            <a:r>
              <a:rPr lang="en-US" sz="3300" b="1" dirty="0">
                <a:solidFill>
                  <a:srgbClr val="0253FF"/>
                </a:solidFill>
                <a:latin typeface="Arial" panose="020B0604020202020204" pitchFamily="34" charset="0"/>
                <a:ea typeface="Calibri" panose="020F0502020204030204" pitchFamily="34" charset="0"/>
                <a:cs typeface="Arial" panose="020B0604020202020204" pitchFamily="34" charset="0"/>
              </a:rPr>
              <a:t>increased likelihood of positive student and adult impact</a:t>
            </a:r>
          </a:p>
          <a:p>
            <a:pPr marL="342900" marR="0" lvl="0" indent="-342900">
              <a:lnSpc>
                <a:spcPct val="107000"/>
              </a:lnSpc>
              <a:spcBef>
                <a:spcPts val="0"/>
              </a:spcBef>
              <a:spcAft>
                <a:spcPts val="0"/>
              </a:spcAft>
              <a:buFont typeface="Symbol" panose="05050102010706020507" pitchFamily="18" charset="2"/>
              <a:buChar char=""/>
            </a:pPr>
            <a:r>
              <a:rPr lang="en-US" sz="3300" b="1" dirty="0">
                <a:solidFill>
                  <a:srgbClr val="0253FF"/>
                </a:solidFill>
                <a:latin typeface="Arial" panose="020B0604020202020204" pitchFamily="34" charset="0"/>
                <a:ea typeface="Calibri" panose="020F0502020204030204" pitchFamily="34" charset="0"/>
                <a:cs typeface="Arial" panose="020B0604020202020204" pitchFamily="34" charset="0"/>
              </a:rPr>
              <a:t>Less wasted time and resources</a:t>
            </a:r>
            <a:endParaRPr lang="en-US" sz="3300" b="1" dirty="0">
              <a:solidFill>
                <a:srgbClr val="0253F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57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9067800" cy="1143000"/>
          </a:xfrm>
        </p:spPr>
        <p:txBody>
          <a:bodyPr>
            <a:normAutofit fontScale="90000"/>
          </a:bodyPr>
          <a:lstStyle/>
          <a:p>
            <a:r>
              <a:rPr lang="en-US" b="1" dirty="0"/>
              <a:t>Step 3  Effective Strategy- </a:t>
            </a:r>
            <a:r>
              <a:rPr lang="en-US" b="1" i="1" dirty="0"/>
              <a:t>Plan for</a:t>
            </a:r>
            <a:r>
              <a:rPr lang="en-US" b="1" dirty="0"/>
              <a:t> </a:t>
            </a:r>
            <a:r>
              <a:rPr lang="en-US" b="1" i="1" dirty="0"/>
              <a:t>Implementation</a:t>
            </a:r>
          </a:p>
        </p:txBody>
      </p:sp>
      <p:pic>
        <p:nvPicPr>
          <p:cNvPr id="2" name="Picture 1">
            <a:extLst>
              <a:ext uri="{FF2B5EF4-FFF2-40B4-BE49-F238E27FC236}">
                <a16:creationId xmlns:a16="http://schemas.microsoft.com/office/drawing/2014/main" id="{6191D3BC-9698-49B6-86CD-1B0D96712A9C}"/>
              </a:ext>
            </a:extLst>
          </p:cNvPr>
          <p:cNvPicPr>
            <a:picLocks noChangeAspect="1"/>
          </p:cNvPicPr>
          <p:nvPr/>
        </p:nvPicPr>
        <p:blipFill>
          <a:blip r:embed="rId3"/>
          <a:stretch>
            <a:fillRect/>
          </a:stretch>
        </p:blipFill>
        <p:spPr>
          <a:xfrm>
            <a:off x="-914400" y="2209800"/>
            <a:ext cx="5638800" cy="3720919"/>
          </a:xfrm>
          <a:prstGeom prst="rect">
            <a:avLst/>
          </a:prstGeom>
        </p:spPr>
      </p:pic>
      <p:sp>
        <p:nvSpPr>
          <p:cNvPr id="6" name="Rectangle 5">
            <a:extLst>
              <a:ext uri="{FF2B5EF4-FFF2-40B4-BE49-F238E27FC236}">
                <a16:creationId xmlns:a16="http://schemas.microsoft.com/office/drawing/2014/main" id="{6F9B2A51-C1E1-4651-99F3-2D8B82A0569C}"/>
              </a:ext>
            </a:extLst>
          </p:cNvPr>
          <p:cNvSpPr/>
          <p:nvPr/>
        </p:nvSpPr>
        <p:spPr>
          <a:xfrm>
            <a:off x="3813717" y="1143000"/>
            <a:ext cx="5330283" cy="6014403"/>
          </a:xfrm>
          <a:prstGeom prst="rect">
            <a:avLst/>
          </a:prstGeom>
        </p:spPr>
        <p:txBody>
          <a:bodyPr wrap="square">
            <a:spAutoFit/>
          </a:bodyPr>
          <a:lstStyle/>
          <a:p>
            <a:pPr marL="285750" marR="0" indent="-285750">
              <a:lnSpc>
                <a:spcPct val="120000"/>
              </a:lnSpc>
              <a:spcBef>
                <a:spcPts val="0"/>
              </a:spcBef>
              <a:spcAft>
                <a:spcPts val="0"/>
              </a:spcAft>
            </a:pPr>
            <a:r>
              <a:rPr lang="en-US" sz="3500" b="1" dirty="0">
                <a:solidFill>
                  <a:srgbClr val="0253FF"/>
                </a:solidFill>
                <a:latin typeface="Arial" panose="020B0604020202020204" pitchFamily="34" charset="0"/>
                <a:ea typeface="Calibri" panose="020F0502020204030204" pitchFamily="34" charset="0"/>
                <a:cs typeface="Arial" panose="020B0604020202020204" pitchFamily="34" charset="0"/>
              </a:rPr>
              <a:t>   Co-creates a plan for intentional implementation </a:t>
            </a:r>
            <a:r>
              <a:rPr lang="en-US" sz="3500" b="1" dirty="0">
                <a:solidFill>
                  <a:srgbClr val="000000"/>
                </a:solidFill>
                <a:latin typeface="Arial" panose="020B0604020202020204" pitchFamily="34" charset="0"/>
                <a:ea typeface="Calibri" panose="020F0502020204030204" pitchFamily="34" charset="0"/>
                <a:cs typeface="Arial" panose="020B0604020202020204" pitchFamily="34" charset="0"/>
              </a:rPr>
              <a:t>of the selected Evidence-Based Practice </a:t>
            </a:r>
            <a:r>
              <a:rPr lang="en-US" sz="3500" b="1" dirty="0">
                <a:solidFill>
                  <a:srgbClr val="0253FF"/>
                </a:solidFill>
                <a:latin typeface="Arial" panose="020B0604020202020204" pitchFamily="34" charset="0"/>
                <a:ea typeface="Calibri" panose="020F0502020204030204" pitchFamily="34" charset="0"/>
                <a:cs typeface="Arial" panose="020B0604020202020204" pitchFamily="34" charset="0"/>
              </a:rPr>
              <a:t>including look-</a:t>
            </a:r>
            <a:r>
              <a:rPr lang="en-US" sz="3500" b="1" dirty="0" err="1">
                <a:solidFill>
                  <a:srgbClr val="0253FF"/>
                </a:solidFill>
                <a:latin typeface="Arial" panose="020B0604020202020204" pitchFamily="34" charset="0"/>
                <a:ea typeface="Calibri" panose="020F0502020204030204" pitchFamily="34" charset="0"/>
                <a:cs typeface="Arial" panose="020B0604020202020204" pitchFamily="34" charset="0"/>
              </a:rPr>
              <a:t>fors</a:t>
            </a:r>
            <a:r>
              <a:rPr lang="en-US" sz="3500" b="1" dirty="0">
                <a:solidFill>
                  <a:srgbClr val="0253FF"/>
                </a:solidFill>
                <a:latin typeface="Arial" panose="020B0604020202020204" pitchFamily="34" charset="0"/>
                <a:ea typeface="Calibri" panose="020F0502020204030204" pitchFamily="34" charset="0"/>
                <a:cs typeface="Arial" panose="020B0604020202020204" pitchFamily="34" charset="0"/>
              </a:rPr>
              <a:t> </a:t>
            </a:r>
            <a:r>
              <a:rPr lang="en-US" sz="3500" b="1" dirty="0">
                <a:solidFill>
                  <a:srgbClr val="000000"/>
                </a:solidFill>
                <a:latin typeface="Arial" panose="020B0604020202020204" pitchFamily="34" charset="0"/>
                <a:ea typeface="Calibri" panose="020F0502020204030204" pitchFamily="34" charset="0"/>
                <a:cs typeface="Arial" panose="020B0604020202020204" pitchFamily="34" charset="0"/>
              </a:rPr>
              <a:t>to ensure the strategy is supporting student learning as intended.</a:t>
            </a:r>
            <a:endParaRPr lang="en-US" sz="35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755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8952368" cy="1143000"/>
          </a:xfrm>
        </p:spPr>
        <p:txBody>
          <a:bodyPr>
            <a:normAutofit fontScale="90000"/>
          </a:bodyPr>
          <a:lstStyle/>
          <a:p>
            <a:r>
              <a:rPr lang="en-US" b="1" dirty="0"/>
              <a:t>Step 4  </a:t>
            </a:r>
            <a:r>
              <a:rPr lang="en-US" sz="3600" b="1" dirty="0"/>
              <a:t>Effective Strategy- </a:t>
            </a:r>
            <a:r>
              <a:rPr lang="en-US" sz="3600" b="1" i="1" dirty="0"/>
              <a:t>Implementation &amp; Monitoring</a:t>
            </a:r>
          </a:p>
        </p:txBody>
      </p:sp>
      <p:sp>
        <p:nvSpPr>
          <p:cNvPr id="5" name="Rectangle 4">
            <a:extLst>
              <a:ext uri="{FF2B5EF4-FFF2-40B4-BE49-F238E27FC236}">
                <a16:creationId xmlns:a16="http://schemas.microsoft.com/office/drawing/2014/main" id="{0A9335E2-3FC7-47FC-BB91-A1B24AB8110A}"/>
              </a:ext>
            </a:extLst>
          </p:cNvPr>
          <p:cNvSpPr/>
          <p:nvPr/>
        </p:nvSpPr>
        <p:spPr>
          <a:xfrm>
            <a:off x="4415828" y="2565517"/>
            <a:ext cx="4572000" cy="494751"/>
          </a:xfrm>
          <a:prstGeom prst="rect">
            <a:avLst/>
          </a:prstGeom>
        </p:spPr>
        <p:txBody>
          <a:bodyPr>
            <a:spAutoFit/>
          </a:bodyPr>
          <a:lstStyle/>
          <a:p>
            <a:pPr marL="285750" marR="0" indent="-285750">
              <a:lnSpc>
                <a:spcPct val="120000"/>
              </a:lnSpc>
              <a:spcBef>
                <a:spcPts val="0"/>
              </a:spcBef>
              <a:spcAft>
                <a:spcPts val="0"/>
              </a:spcAft>
            </a:pPr>
            <a:r>
              <a:rPr lang="en-US" sz="2400" dirty="0">
                <a:latin typeface="Arial" panose="020B0604020202020204" pitchFamily="34" charset="0"/>
                <a:ea typeface="Calibri" panose="020F050202020403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E364B6D-8615-482A-A33A-626BE8B9C531}"/>
              </a:ext>
            </a:extLst>
          </p:cNvPr>
          <p:cNvPicPr>
            <a:picLocks noChangeAspect="1"/>
          </p:cNvPicPr>
          <p:nvPr/>
        </p:nvPicPr>
        <p:blipFill>
          <a:blip r:embed="rId3"/>
          <a:stretch>
            <a:fillRect/>
          </a:stretch>
        </p:blipFill>
        <p:spPr>
          <a:xfrm>
            <a:off x="-838200" y="1981200"/>
            <a:ext cx="4412215" cy="3693320"/>
          </a:xfrm>
          <a:prstGeom prst="rect">
            <a:avLst/>
          </a:prstGeom>
        </p:spPr>
      </p:pic>
      <p:sp>
        <p:nvSpPr>
          <p:cNvPr id="7" name="Rectangle 6">
            <a:extLst>
              <a:ext uri="{FF2B5EF4-FFF2-40B4-BE49-F238E27FC236}">
                <a16:creationId xmlns:a16="http://schemas.microsoft.com/office/drawing/2014/main" id="{6DA01008-FB35-4434-926F-CA86D1851A87}"/>
              </a:ext>
            </a:extLst>
          </p:cNvPr>
          <p:cNvSpPr/>
          <p:nvPr/>
        </p:nvSpPr>
        <p:spPr>
          <a:xfrm>
            <a:off x="3072384" y="1295400"/>
            <a:ext cx="6071616" cy="5632311"/>
          </a:xfrm>
          <a:prstGeom prst="rect">
            <a:avLst/>
          </a:prstGeom>
        </p:spPr>
        <p:txBody>
          <a:bodyPr wrap="square">
            <a:spAutoFit/>
          </a:bodyPr>
          <a:lstStyle/>
          <a:p>
            <a:r>
              <a:rPr lang="en-US" sz="3000" b="1" dirty="0">
                <a:solidFill>
                  <a:srgbClr val="0253FF"/>
                </a:solidFill>
              </a:rPr>
              <a:t>Implementation</a:t>
            </a:r>
            <a:r>
              <a:rPr lang="en-US" sz="3000" b="1" dirty="0"/>
              <a:t> </a:t>
            </a:r>
            <a:r>
              <a:rPr lang="en-US" sz="3000" dirty="0"/>
              <a:t>is the </a:t>
            </a:r>
            <a:r>
              <a:rPr lang="en-US" sz="3000" b="1" dirty="0">
                <a:solidFill>
                  <a:srgbClr val="0253FF"/>
                </a:solidFill>
              </a:rPr>
              <a:t>most complex </a:t>
            </a:r>
            <a:r>
              <a:rPr lang="en-US" sz="3000" b="1" dirty="0"/>
              <a:t>part of the OIP primarily because it </a:t>
            </a:r>
            <a:r>
              <a:rPr lang="en-US" sz="3000" b="1" dirty="0">
                <a:solidFill>
                  <a:srgbClr val="0253FF"/>
                </a:solidFill>
              </a:rPr>
              <a:t>requires changes in adult behaviors and practices</a:t>
            </a:r>
            <a:r>
              <a:rPr lang="en-US" sz="3000" b="1" dirty="0"/>
              <a:t> that are part of the unique culture of every district and every building. The implementation of well-aligned plans resides with the DLT, BLTs, and TBTs.</a:t>
            </a:r>
          </a:p>
          <a:p>
            <a:r>
              <a:rPr lang="en-US" sz="3000" b="1" dirty="0">
                <a:solidFill>
                  <a:srgbClr val="0253FF"/>
                </a:solidFill>
              </a:rPr>
              <a:t>Monitoring is collaborative learning </a:t>
            </a:r>
            <a:r>
              <a:rPr lang="en-US" sz="3000" b="1" dirty="0"/>
              <a:t>through observing implementation of the practice and its impact on students and their work.</a:t>
            </a:r>
          </a:p>
        </p:txBody>
      </p:sp>
    </p:spTree>
    <p:extLst>
      <p:ext uri="{BB962C8B-B14F-4D97-AF65-F5344CB8AC3E}">
        <p14:creationId xmlns:p14="http://schemas.microsoft.com/office/powerpoint/2010/main" val="25185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17F35-AC60-4CDF-9E77-8CE83B151831}"/>
              </a:ext>
            </a:extLst>
          </p:cNvPr>
          <p:cNvSpPr>
            <a:spLocks noGrp="1"/>
          </p:cNvSpPr>
          <p:nvPr>
            <p:ph type="title"/>
          </p:nvPr>
        </p:nvSpPr>
        <p:spPr>
          <a:xfrm>
            <a:off x="67236" y="-436892"/>
            <a:ext cx="9076764" cy="1752600"/>
          </a:xfrm>
        </p:spPr>
        <p:txBody>
          <a:bodyPr>
            <a:normAutofit/>
          </a:bodyPr>
          <a:lstStyle/>
          <a:p>
            <a:r>
              <a:rPr lang="en-US" b="1" dirty="0"/>
              <a:t>Step 5: </a:t>
            </a:r>
            <a:r>
              <a:rPr lang="en-US" b="1" i="1" dirty="0"/>
              <a:t>Examine, Reflect and Adjust</a:t>
            </a:r>
          </a:p>
        </p:txBody>
      </p:sp>
      <p:sp>
        <p:nvSpPr>
          <p:cNvPr id="6" name="Rectangle 5">
            <a:extLst>
              <a:ext uri="{FF2B5EF4-FFF2-40B4-BE49-F238E27FC236}">
                <a16:creationId xmlns:a16="http://schemas.microsoft.com/office/drawing/2014/main" id="{A991393D-7CCD-4CF1-B019-18B194324D1A}"/>
              </a:ext>
            </a:extLst>
          </p:cNvPr>
          <p:cNvSpPr/>
          <p:nvPr/>
        </p:nvSpPr>
        <p:spPr>
          <a:xfrm>
            <a:off x="3962400" y="1048498"/>
            <a:ext cx="5114364" cy="58169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0253FF"/>
                </a:solidFill>
                <a:effectLst/>
                <a:uLnTx/>
                <a:uFillTx/>
                <a:latin typeface="Arial" panose="020B0604020202020204" pitchFamily="34" charset="0"/>
                <a:ea typeface="Times New Roman" panose="02020603050405020304" pitchFamily="18" charset="0"/>
                <a:cs typeface="Arial" panose="020B0604020202020204" pitchFamily="34" charset="0"/>
              </a:rPr>
              <a:t>Determine if the evidence-based practices </a:t>
            </a:r>
            <a:r>
              <a:rPr kumimoji="0" lang="en-US" sz="3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had the expected</a:t>
            </a:r>
            <a:r>
              <a:rPr kumimoji="0" lang="en-US" sz="3100" b="1" i="0" u="none" strike="noStrike" kern="1200" cap="none" spc="0" normalizeH="0" baseline="0" noProof="0" dirty="0">
                <a:ln>
                  <a:noFill/>
                </a:ln>
                <a:solidFill>
                  <a:srgbClr val="0253F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100" b="1" i="0" u="sng" strike="noStrike" kern="1200" cap="none" spc="0" normalizeH="0" baseline="0" noProof="0" dirty="0">
                <a:ln>
                  <a:noFill/>
                </a:ln>
                <a:solidFill>
                  <a:srgbClr val="0253FF"/>
                </a:solidFill>
                <a:effectLst/>
                <a:uLnTx/>
                <a:uFillTx/>
                <a:latin typeface="Arial" panose="020B0604020202020204" pitchFamily="34" charset="0"/>
                <a:ea typeface="Times New Roman" panose="02020603050405020304" pitchFamily="18" charset="0"/>
                <a:cs typeface="Arial" panose="020B0604020202020204" pitchFamily="34" charset="0"/>
              </a:rPr>
              <a:t>team </a:t>
            </a:r>
            <a:r>
              <a:rPr kumimoji="0" lang="en-US" sz="3100" b="1" i="0" u="none" strike="noStrike" kern="1200" cap="none" spc="0" normalizeH="0" baseline="0" noProof="0" dirty="0">
                <a:ln>
                  <a:noFill/>
                </a:ln>
                <a:solidFill>
                  <a:srgbClr val="0253FF"/>
                </a:solidFill>
                <a:effectLst/>
                <a:uLnTx/>
                <a:uFillTx/>
                <a:latin typeface="Arial" panose="020B0604020202020204" pitchFamily="34" charset="0"/>
                <a:ea typeface="Times New Roman" panose="02020603050405020304" pitchFamily="18" charset="0"/>
                <a:cs typeface="Arial" panose="020B0604020202020204" pitchFamily="34" charset="0"/>
              </a:rPr>
              <a:t>outcomes. </a:t>
            </a:r>
          </a:p>
          <a:p>
            <a:pPr marL="342900" marR="0" lvl="0" indent="-342900" algn="l" defTabSz="457200" rtl="0" eaLnBrk="1" fontAlgn="base"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3100" b="1" i="0" u="none" strike="noStrike" kern="1200" cap="none" spc="0" normalizeH="0" baseline="0" noProof="0" dirty="0">
                <a:ln>
                  <a:noFill/>
                </a:ln>
                <a:solidFill>
                  <a:srgbClr val="0253FF"/>
                </a:solidFill>
                <a:effectLst/>
                <a:uLnTx/>
                <a:uFillTx/>
                <a:latin typeface="Arial" panose="020B0604020202020204" pitchFamily="34" charset="0"/>
                <a:ea typeface="Times New Roman" panose="02020603050405020304" pitchFamily="18" charset="0"/>
                <a:cs typeface="Arial" panose="020B0604020202020204" pitchFamily="34" charset="0"/>
              </a:rPr>
              <a:t>Examine the implementation of adult practices </a:t>
            </a:r>
            <a:r>
              <a:rPr kumimoji="0" lang="en-US" sz="3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and the </a:t>
            </a:r>
            <a:r>
              <a:rPr kumimoji="0" lang="en-US" sz="3100" b="1" i="0" u="none" strike="noStrike" kern="1200" cap="none" spc="0" normalizeH="0" baseline="0" noProof="0" dirty="0">
                <a:ln>
                  <a:noFill/>
                </a:ln>
                <a:solidFill>
                  <a:srgbClr val="0253FF"/>
                </a:solidFill>
                <a:effectLst/>
                <a:uLnTx/>
                <a:uFillTx/>
                <a:latin typeface="Arial" panose="020B0604020202020204" pitchFamily="34" charset="0"/>
                <a:ea typeface="Times New Roman" panose="02020603050405020304" pitchFamily="18" charset="0"/>
                <a:cs typeface="Arial" panose="020B0604020202020204" pitchFamily="34" charset="0"/>
              </a:rPr>
              <a:t>impact on student performance</a:t>
            </a:r>
          </a:p>
          <a:p>
            <a:pPr marL="342900" marR="0" lvl="0" indent="-342900" algn="l" defTabSz="457200" rtl="0" eaLnBrk="1" fontAlgn="base"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3100" b="1" i="0" u="none" strike="noStrike" kern="1200" cap="none" spc="0" normalizeH="0" baseline="0" noProof="0" dirty="0">
                <a:ln>
                  <a:noFill/>
                </a:ln>
                <a:solidFill>
                  <a:srgbClr val="0253FF"/>
                </a:solidFill>
                <a:effectLst/>
                <a:uLnTx/>
                <a:uFillTx/>
                <a:latin typeface="Arial" panose="020B0604020202020204" pitchFamily="34" charset="0"/>
                <a:ea typeface="Times New Roman" panose="02020603050405020304" pitchFamily="18" charset="0"/>
                <a:cs typeface="Arial" panose="020B0604020202020204" pitchFamily="34" charset="0"/>
              </a:rPr>
              <a:t>Reflect on successes to replicate and practices to improve</a:t>
            </a:r>
          </a:p>
          <a:p>
            <a:pPr marL="342900" marR="0" lvl="0" indent="-342900" algn="l" defTabSz="457200" rtl="0" eaLnBrk="1" fontAlgn="base"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3100" b="1" i="0" u="none" strike="noStrike" kern="1200" cap="none" spc="0" normalizeH="0" baseline="0" noProof="0" dirty="0">
                <a:ln>
                  <a:noFill/>
                </a:ln>
                <a:solidFill>
                  <a:srgbClr val="0253FF"/>
                </a:solidFill>
                <a:effectLst/>
                <a:uLnTx/>
                <a:uFillTx/>
                <a:latin typeface="Arial" panose="020B0604020202020204" pitchFamily="34" charset="0"/>
                <a:ea typeface="Times New Roman" panose="02020603050405020304" pitchFamily="18" charset="0"/>
                <a:cs typeface="Arial" panose="020B0604020202020204" pitchFamily="34" charset="0"/>
              </a:rPr>
              <a:t>Adjust as needed</a:t>
            </a:r>
          </a:p>
        </p:txBody>
      </p:sp>
      <p:pic>
        <p:nvPicPr>
          <p:cNvPr id="2" name="Picture 1">
            <a:extLst>
              <a:ext uri="{FF2B5EF4-FFF2-40B4-BE49-F238E27FC236}">
                <a16:creationId xmlns:a16="http://schemas.microsoft.com/office/drawing/2014/main" id="{458DE937-55E1-4DC0-8238-5833984530CB}"/>
              </a:ext>
            </a:extLst>
          </p:cNvPr>
          <p:cNvPicPr>
            <a:picLocks noChangeAspect="1"/>
          </p:cNvPicPr>
          <p:nvPr/>
        </p:nvPicPr>
        <p:blipFill>
          <a:blip r:embed="rId3"/>
          <a:stretch>
            <a:fillRect/>
          </a:stretch>
        </p:blipFill>
        <p:spPr>
          <a:xfrm>
            <a:off x="152400" y="2057400"/>
            <a:ext cx="3810000" cy="3799175"/>
          </a:xfrm>
          <a:prstGeom prst="rect">
            <a:avLst/>
          </a:prstGeom>
        </p:spPr>
      </p:pic>
    </p:spTree>
    <p:extLst>
      <p:ext uri="{BB962C8B-B14F-4D97-AF65-F5344CB8AC3E}">
        <p14:creationId xmlns:p14="http://schemas.microsoft.com/office/powerpoint/2010/main" val="167251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69571"/>
          </a:xfrm>
        </p:spPr>
        <p:txBody>
          <a:bodyPr>
            <a:normAutofit/>
          </a:bodyPr>
          <a:lstStyle/>
          <a:p>
            <a:r>
              <a:rPr lang="en-US" sz="4000" dirty="0"/>
              <a:t>What outcomes are we trying to achieve with the OIP?</a:t>
            </a:r>
          </a:p>
        </p:txBody>
      </p:sp>
      <p:sp>
        <p:nvSpPr>
          <p:cNvPr id="3" name="Content Placeholder 2"/>
          <p:cNvSpPr>
            <a:spLocks noGrp="1"/>
          </p:cNvSpPr>
          <p:nvPr>
            <p:ph idx="1"/>
          </p:nvPr>
        </p:nvSpPr>
        <p:spPr>
          <a:xfrm>
            <a:off x="0" y="1828800"/>
            <a:ext cx="8686800" cy="5029200"/>
          </a:xfrm>
        </p:spPr>
        <p:txBody>
          <a:bodyPr/>
          <a:lstStyle/>
          <a:p>
            <a:r>
              <a:rPr lang="en-US" sz="4000" dirty="0"/>
              <a:t>Take a minute and identify the primary outcomes.</a:t>
            </a:r>
          </a:p>
          <a:p>
            <a:r>
              <a:rPr lang="en-US" sz="4000" dirty="0"/>
              <a:t>Better outcomes for </a:t>
            </a:r>
            <a:r>
              <a:rPr lang="en-US" sz="4000" dirty="0">
                <a:solidFill>
                  <a:srgbClr val="0253FF"/>
                </a:solidFill>
              </a:rPr>
              <a:t>ALL</a:t>
            </a:r>
            <a:r>
              <a:rPr lang="en-US" sz="4000" dirty="0"/>
              <a:t> students</a:t>
            </a:r>
          </a:p>
          <a:p>
            <a:r>
              <a:rPr lang="en-US" sz="4000" dirty="0"/>
              <a:t>More </a:t>
            </a:r>
            <a:r>
              <a:rPr lang="en-US" sz="4000" dirty="0">
                <a:solidFill>
                  <a:srgbClr val="0253FF"/>
                </a:solidFill>
              </a:rPr>
              <a:t>shared accountability </a:t>
            </a:r>
            <a:r>
              <a:rPr lang="en-US" sz="4000" dirty="0"/>
              <a:t>for these outcomes</a:t>
            </a:r>
          </a:p>
          <a:p>
            <a:r>
              <a:rPr lang="en-US" sz="4000" dirty="0"/>
              <a:t>More </a:t>
            </a:r>
            <a:r>
              <a:rPr lang="en-US" sz="4000" dirty="0">
                <a:solidFill>
                  <a:srgbClr val="0253FF"/>
                </a:solidFill>
              </a:rPr>
              <a:t>shared responsibilities </a:t>
            </a:r>
            <a:r>
              <a:rPr lang="en-US" sz="4000" dirty="0"/>
              <a:t>for ongoing learning</a:t>
            </a:r>
          </a:p>
        </p:txBody>
      </p:sp>
      <p:pic>
        <p:nvPicPr>
          <p:cNvPr id="5" name="Picture 4">
            <a:extLst>
              <a:ext uri="{FF2B5EF4-FFF2-40B4-BE49-F238E27FC236}">
                <a16:creationId xmlns:a16="http://schemas.microsoft.com/office/drawing/2014/main" id="{F0E554FD-C39D-2947-816B-14DEC9AF6937}"/>
              </a:ext>
            </a:extLst>
          </p:cNvPr>
          <p:cNvPicPr>
            <a:picLocks noChangeAspect="1"/>
          </p:cNvPicPr>
          <p:nvPr/>
        </p:nvPicPr>
        <p:blipFill>
          <a:blip r:embed="rId2"/>
          <a:stretch>
            <a:fillRect/>
          </a:stretch>
        </p:blipFill>
        <p:spPr>
          <a:xfrm>
            <a:off x="7467600" y="5130800"/>
            <a:ext cx="1426116" cy="1727200"/>
          </a:xfrm>
          <a:prstGeom prst="rect">
            <a:avLst/>
          </a:prstGeom>
        </p:spPr>
      </p:pic>
    </p:spTree>
    <p:extLst>
      <p:ext uri="{BB962C8B-B14F-4D97-AF65-F5344CB8AC3E}">
        <p14:creationId xmlns:p14="http://schemas.microsoft.com/office/powerpoint/2010/main" val="29109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DA3C06-F216-0242-8A8F-5BE73736DA9D}"/>
              </a:ext>
            </a:extLst>
          </p:cNvPr>
          <p:cNvSpPr>
            <a:spLocks noGrp="1"/>
          </p:cNvSpPr>
          <p:nvPr>
            <p:ph type="title"/>
          </p:nvPr>
        </p:nvSpPr>
        <p:spPr/>
        <p:txBody>
          <a:bodyPr>
            <a:normAutofit/>
          </a:bodyPr>
          <a:lstStyle/>
          <a:p>
            <a:r>
              <a:rPr lang="en-US" dirty="0"/>
              <a:t>2019 PDK Poll on Education</a:t>
            </a:r>
          </a:p>
        </p:txBody>
      </p:sp>
      <p:pic>
        <p:nvPicPr>
          <p:cNvPr id="9" name="Picture 8">
            <a:extLst>
              <a:ext uri="{FF2B5EF4-FFF2-40B4-BE49-F238E27FC236}">
                <a16:creationId xmlns:a16="http://schemas.microsoft.com/office/drawing/2014/main" id="{FE1CE959-A9F7-C941-AE8B-3BD3DDA70B27}"/>
              </a:ext>
            </a:extLst>
          </p:cNvPr>
          <p:cNvPicPr>
            <a:picLocks noChangeAspect="1"/>
          </p:cNvPicPr>
          <p:nvPr/>
        </p:nvPicPr>
        <p:blipFill>
          <a:blip r:embed="rId2"/>
          <a:stretch>
            <a:fillRect/>
          </a:stretch>
        </p:blipFill>
        <p:spPr>
          <a:xfrm rot="20204346">
            <a:off x="2399633" y="2007459"/>
            <a:ext cx="4053411" cy="5180911"/>
          </a:xfrm>
          <a:prstGeom prst="rect">
            <a:avLst/>
          </a:prstGeom>
        </p:spPr>
      </p:pic>
    </p:spTree>
    <p:extLst>
      <p:ext uri="{BB962C8B-B14F-4D97-AF65-F5344CB8AC3E}">
        <p14:creationId xmlns:p14="http://schemas.microsoft.com/office/powerpoint/2010/main" val="5665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955"/>
            <a:ext cx="9144000" cy="1159727"/>
          </a:xfrm>
        </p:spPr>
        <p:txBody>
          <a:bodyPr>
            <a:normAutofit fontScale="90000"/>
          </a:bodyPr>
          <a:lstStyle/>
          <a:p>
            <a:r>
              <a:rPr lang="en-US" dirty="0"/>
              <a:t>What level of responsibility do you –as a principal have for instructional improvement in your school?</a:t>
            </a:r>
          </a:p>
        </p:txBody>
      </p:sp>
      <p:pic>
        <p:nvPicPr>
          <p:cNvPr id="4" name="Picture 3">
            <a:extLst>
              <a:ext uri="{FF2B5EF4-FFF2-40B4-BE49-F238E27FC236}">
                <a16:creationId xmlns:a16="http://schemas.microsoft.com/office/drawing/2014/main" id="{D4E37298-3B7D-E04C-9E79-941EEE1F3955}"/>
              </a:ext>
            </a:extLst>
          </p:cNvPr>
          <p:cNvPicPr>
            <a:picLocks noChangeAspect="1"/>
          </p:cNvPicPr>
          <p:nvPr/>
        </p:nvPicPr>
        <p:blipFill>
          <a:blip r:embed="rId2"/>
          <a:stretch>
            <a:fillRect/>
          </a:stretch>
        </p:blipFill>
        <p:spPr>
          <a:xfrm>
            <a:off x="0" y="2193941"/>
            <a:ext cx="9144000" cy="4934536"/>
          </a:xfrm>
          <a:prstGeom prst="rect">
            <a:avLst/>
          </a:prstGeom>
        </p:spPr>
      </p:pic>
      <p:sp>
        <p:nvSpPr>
          <p:cNvPr id="5" name="Donut 4">
            <a:extLst>
              <a:ext uri="{FF2B5EF4-FFF2-40B4-BE49-F238E27FC236}">
                <a16:creationId xmlns:a16="http://schemas.microsoft.com/office/drawing/2014/main" id="{83D6F6B0-59D9-8B41-A6AB-715F6DE326E1}"/>
              </a:ext>
            </a:extLst>
          </p:cNvPr>
          <p:cNvSpPr/>
          <p:nvPr/>
        </p:nvSpPr>
        <p:spPr>
          <a:xfrm>
            <a:off x="5709425" y="3456878"/>
            <a:ext cx="1405054" cy="981307"/>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332C5E13-040F-6A45-BE43-9B32FC39F34F}"/>
              </a:ext>
            </a:extLst>
          </p:cNvPr>
          <p:cNvSpPr/>
          <p:nvPr/>
        </p:nvSpPr>
        <p:spPr>
          <a:xfrm>
            <a:off x="7895063" y="3456877"/>
            <a:ext cx="1449659" cy="981307"/>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B3FB2286-E7CD-3E46-9381-F25BCDA355DD}"/>
              </a:ext>
            </a:extLst>
          </p:cNvPr>
          <p:cNvSpPr/>
          <p:nvPr/>
        </p:nvSpPr>
        <p:spPr>
          <a:xfrm>
            <a:off x="-676506" y="3363662"/>
            <a:ext cx="4876800" cy="1297547"/>
          </a:xfrm>
          <a:prstGeom prst="donut">
            <a:avLst>
              <a:gd name="adj" fmla="val 221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270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955"/>
            <a:ext cx="9144000" cy="1159727"/>
          </a:xfrm>
        </p:spPr>
        <p:txBody>
          <a:bodyPr>
            <a:normAutofit fontScale="90000"/>
          </a:bodyPr>
          <a:lstStyle/>
          <a:p>
            <a:r>
              <a:rPr lang="en-US" dirty="0"/>
              <a:t>What level of responsibility do you –as a principal have for instructional improvement in your school?</a:t>
            </a:r>
          </a:p>
        </p:txBody>
      </p:sp>
      <p:pic>
        <p:nvPicPr>
          <p:cNvPr id="4" name="Picture 3">
            <a:extLst>
              <a:ext uri="{FF2B5EF4-FFF2-40B4-BE49-F238E27FC236}">
                <a16:creationId xmlns:a16="http://schemas.microsoft.com/office/drawing/2014/main" id="{D4E37298-3B7D-E04C-9E79-941EEE1F3955}"/>
              </a:ext>
            </a:extLst>
          </p:cNvPr>
          <p:cNvPicPr>
            <a:picLocks noChangeAspect="1"/>
          </p:cNvPicPr>
          <p:nvPr/>
        </p:nvPicPr>
        <p:blipFill>
          <a:blip r:embed="rId2"/>
          <a:stretch>
            <a:fillRect/>
          </a:stretch>
        </p:blipFill>
        <p:spPr>
          <a:xfrm>
            <a:off x="0" y="2193941"/>
            <a:ext cx="9144000" cy="4934536"/>
          </a:xfrm>
          <a:prstGeom prst="rect">
            <a:avLst/>
          </a:prstGeom>
        </p:spPr>
      </p:pic>
      <p:sp>
        <p:nvSpPr>
          <p:cNvPr id="5" name="Donut 4">
            <a:extLst>
              <a:ext uri="{FF2B5EF4-FFF2-40B4-BE49-F238E27FC236}">
                <a16:creationId xmlns:a16="http://schemas.microsoft.com/office/drawing/2014/main" id="{83D6F6B0-59D9-8B41-A6AB-715F6DE326E1}"/>
              </a:ext>
            </a:extLst>
          </p:cNvPr>
          <p:cNvSpPr/>
          <p:nvPr/>
        </p:nvSpPr>
        <p:spPr>
          <a:xfrm>
            <a:off x="5732871" y="4024731"/>
            <a:ext cx="1405054" cy="981307"/>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332C5E13-040F-6A45-BE43-9B32FC39F34F}"/>
              </a:ext>
            </a:extLst>
          </p:cNvPr>
          <p:cNvSpPr/>
          <p:nvPr/>
        </p:nvSpPr>
        <p:spPr>
          <a:xfrm>
            <a:off x="7924801" y="4060184"/>
            <a:ext cx="1497408" cy="981307"/>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D37D62A1-38D1-8B41-BCA6-2EDCCEF59274}"/>
              </a:ext>
            </a:extLst>
          </p:cNvPr>
          <p:cNvSpPr/>
          <p:nvPr/>
        </p:nvSpPr>
        <p:spPr>
          <a:xfrm>
            <a:off x="-539262" y="4024731"/>
            <a:ext cx="4876800" cy="1297547"/>
          </a:xfrm>
          <a:prstGeom prst="donut">
            <a:avLst>
              <a:gd name="adj" fmla="val 221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55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955"/>
            <a:ext cx="9144000" cy="1159727"/>
          </a:xfrm>
        </p:spPr>
        <p:txBody>
          <a:bodyPr>
            <a:normAutofit fontScale="90000"/>
          </a:bodyPr>
          <a:lstStyle/>
          <a:p>
            <a:r>
              <a:rPr lang="en-US" dirty="0"/>
              <a:t>What level of responsibility do you –as a principal have for instructional improvement in your school?</a:t>
            </a:r>
          </a:p>
        </p:txBody>
      </p:sp>
      <p:pic>
        <p:nvPicPr>
          <p:cNvPr id="4" name="Picture 3">
            <a:extLst>
              <a:ext uri="{FF2B5EF4-FFF2-40B4-BE49-F238E27FC236}">
                <a16:creationId xmlns:a16="http://schemas.microsoft.com/office/drawing/2014/main" id="{D4E37298-3B7D-E04C-9E79-941EEE1F3955}"/>
              </a:ext>
            </a:extLst>
          </p:cNvPr>
          <p:cNvPicPr>
            <a:picLocks noChangeAspect="1"/>
          </p:cNvPicPr>
          <p:nvPr/>
        </p:nvPicPr>
        <p:blipFill>
          <a:blip r:embed="rId2"/>
          <a:stretch>
            <a:fillRect/>
          </a:stretch>
        </p:blipFill>
        <p:spPr>
          <a:xfrm>
            <a:off x="0" y="2193941"/>
            <a:ext cx="9144000" cy="4934536"/>
          </a:xfrm>
          <a:prstGeom prst="rect">
            <a:avLst/>
          </a:prstGeom>
        </p:spPr>
      </p:pic>
      <p:sp>
        <p:nvSpPr>
          <p:cNvPr id="5" name="Donut 4">
            <a:extLst>
              <a:ext uri="{FF2B5EF4-FFF2-40B4-BE49-F238E27FC236}">
                <a16:creationId xmlns:a16="http://schemas.microsoft.com/office/drawing/2014/main" id="{83D6F6B0-59D9-8B41-A6AB-715F6DE326E1}"/>
              </a:ext>
            </a:extLst>
          </p:cNvPr>
          <p:cNvSpPr/>
          <p:nvPr/>
        </p:nvSpPr>
        <p:spPr>
          <a:xfrm>
            <a:off x="5715618" y="5006038"/>
            <a:ext cx="1405054" cy="981307"/>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332C5E13-040F-6A45-BE43-9B32FC39F34F}"/>
              </a:ext>
            </a:extLst>
          </p:cNvPr>
          <p:cNvSpPr/>
          <p:nvPr/>
        </p:nvSpPr>
        <p:spPr>
          <a:xfrm>
            <a:off x="7909552" y="5006037"/>
            <a:ext cx="1497408" cy="981307"/>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D37D62A1-38D1-8B41-BCA6-2EDCCEF59274}"/>
              </a:ext>
            </a:extLst>
          </p:cNvPr>
          <p:cNvSpPr/>
          <p:nvPr/>
        </p:nvSpPr>
        <p:spPr>
          <a:xfrm>
            <a:off x="-667929" y="5006038"/>
            <a:ext cx="4876800" cy="1297547"/>
          </a:xfrm>
          <a:prstGeom prst="donut">
            <a:avLst>
              <a:gd name="adj" fmla="val 221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97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081"/>
            <a:ext cx="7772400" cy="1470025"/>
          </a:xfrm>
        </p:spPr>
        <p:txBody>
          <a:bodyPr/>
          <a:lstStyle/>
          <a:p>
            <a:r>
              <a:rPr lang="en-US" dirty="0"/>
              <a:t>Better outcomes for students…</a:t>
            </a:r>
          </a:p>
        </p:txBody>
      </p:sp>
      <p:sp>
        <p:nvSpPr>
          <p:cNvPr id="4" name="Subtitle 3"/>
          <p:cNvSpPr>
            <a:spLocks noGrp="1"/>
          </p:cNvSpPr>
          <p:nvPr>
            <p:ph type="subTitle" idx="1"/>
          </p:nvPr>
        </p:nvSpPr>
        <p:spPr>
          <a:xfrm>
            <a:off x="0" y="4861932"/>
            <a:ext cx="9144000" cy="1996068"/>
          </a:xfrm>
        </p:spPr>
        <p:txBody>
          <a:bodyPr/>
          <a:lstStyle/>
          <a:p>
            <a:r>
              <a:rPr lang="en-US" sz="4400" dirty="0"/>
              <a:t>Comes from better collective inquiry and learning on the part of all staff</a:t>
            </a:r>
          </a:p>
        </p:txBody>
      </p:sp>
      <p:pic>
        <p:nvPicPr>
          <p:cNvPr id="5" name="Picture 4">
            <a:extLst>
              <a:ext uri="{FF2B5EF4-FFF2-40B4-BE49-F238E27FC236}">
                <a16:creationId xmlns:a16="http://schemas.microsoft.com/office/drawing/2014/main" id="{276A4979-FC51-E448-A84C-EA0E13B4054D}"/>
              </a:ext>
            </a:extLst>
          </p:cNvPr>
          <p:cNvPicPr>
            <a:picLocks noChangeAspect="1"/>
          </p:cNvPicPr>
          <p:nvPr/>
        </p:nvPicPr>
        <p:blipFill>
          <a:blip r:embed="rId2"/>
          <a:stretch>
            <a:fillRect/>
          </a:stretch>
        </p:blipFill>
        <p:spPr>
          <a:xfrm>
            <a:off x="5613400" y="1549257"/>
            <a:ext cx="2844800" cy="2857500"/>
          </a:xfrm>
          <a:prstGeom prst="rect">
            <a:avLst/>
          </a:prstGeom>
        </p:spPr>
      </p:pic>
      <p:pic>
        <p:nvPicPr>
          <p:cNvPr id="6" name="Picture 5">
            <a:extLst>
              <a:ext uri="{FF2B5EF4-FFF2-40B4-BE49-F238E27FC236}">
                <a16:creationId xmlns:a16="http://schemas.microsoft.com/office/drawing/2014/main" id="{778CACD7-2EF6-364A-A9EF-C05D53436809}"/>
              </a:ext>
            </a:extLst>
          </p:cNvPr>
          <p:cNvPicPr>
            <a:picLocks noChangeAspect="1"/>
          </p:cNvPicPr>
          <p:nvPr/>
        </p:nvPicPr>
        <p:blipFill>
          <a:blip r:embed="rId3"/>
          <a:stretch>
            <a:fillRect/>
          </a:stretch>
        </p:blipFill>
        <p:spPr>
          <a:xfrm>
            <a:off x="226291" y="1661105"/>
            <a:ext cx="5029200" cy="2633803"/>
          </a:xfrm>
          <a:prstGeom prst="rect">
            <a:avLst/>
          </a:prstGeom>
        </p:spPr>
      </p:pic>
    </p:spTree>
    <p:extLst>
      <p:ext uri="{BB962C8B-B14F-4D97-AF65-F5344CB8AC3E}">
        <p14:creationId xmlns:p14="http://schemas.microsoft.com/office/powerpoint/2010/main" val="426327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612571"/>
          </a:xfrm>
        </p:spPr>
        <p:txBody>
          <a:bodyPr>
            <a:normAutofit/>
          </a:bodyPr>
          <a:lstStyle/>
          <a:p>
            <a:r>
              <a:rPr lang="en-US" b="1" dirty="0"/>
              <a:t>The only way to achieve large-scale and sustainable improvement is to invest in</a:t>
            </a:r>
            <a:endParaRPr lang="en-US" b="1" dirty="0">
              <a:solidFill>
                <a:srgbClr val="2F74FF"/>
              </a:solidFill>
            </a:endParaRPr>
          </a:p>
        </p:txBody>
      </p:sp>
      <p:sp>
        <p:nvSpPr>
          <p:cNvPr id="6" name="Subtitle 5">
            <a:extLst>
              <a:ext uri="{FF2B5EF4-FFF2-40B4-BE49-F238E27FC236}">
                <a16:creationId xmlns:a16="http://schemas.microsoft.com/office/drawing/2014/main" id="{E49F84B9-1444-404C-8F05-9DAAFB58609B}"/>
              </a:ext>
            </a:extLst>
          </p:cNvPr>
          <p:cNvSpPr>
            <a:spLocks noGrp="1"/>
          </p:cNvSpPr>
          <p:nvPr>
            <p:ph type="subTitle" idx="1"/>
          </p:nvPr>
        </p:nvSpPr>
        <p:spPr>
          <a:xfrm>
            <a:off x="0" y="2298700"/>
            <a:ext cx="9144000" cy="1752600"/>
          </a:xfrm>
        </p:spPr>
        <p:txBody>
          <a:bodyPr>
            <a:normAutofit/>
          </a:bodyPr>
          <a:lstStyle/>
          <a:p>
            <a:r>
              <a:rPr lang="en-US" dirty="0">
                <a:solidFill>
                  <a:srgbClr val="2F74FF"/>
                </a:solidFill>
              </a:rPr>
              <a:t>collective capacity building            through collective learning</a:t>
            </a:r>
            <a:endParaRPr lang="en-US" dirty="0"/>
          </a:p>
        </p:txBody>
      </p:sp>
      <p:sp>
        <p:nvSpPr>
          <p:cNvPr id="3" name="Slide Number Placeholder 2"/>
          <p:cNvSpPr>
            <a:spLocks noGrp="1"/>
          </p:cNvSpPr>
          <p:nvPr>
            <p:ph type="sldNum" sz="quarter" idx="12"/>
          </p:nvPr>
        </p:nvSpPr>
        <p:spPr/>
        <p:txBody>
          <a:bodyPr/>
          <a:lstStyle/>
          <a:p>
            <a:fld id="{783E5F0D-CBDD-6347-A225-5CD5D5BCDEFD}" type="slidenum">
              <a:rPr lang="en-US" smtClean="0"/>
              <a:pPr/>
              <a:t>34</a:t>
            </a:fld>
            <a:endParaRPr lang="en-US" dirty="0"/>
          </a:p>
        </p:txBody>
      </p:sp>
      <p:pic>
        <p:nvPicPr>
          <p:cNvPr id="4" name="Picture 3" descr="social capitol 2.jpg"/>
          <p:cNvPicPr>
            <a:picLocks noChangeAspect="1"/>
          </p:cNvPicPr>
          <p:nvPr/>
        </p:nvPicPr>
        <p:blipFill>
          <a:blip r:embed="rId2"/>
          <a:stretch>
            <a:fillRect/>
          </a:stretch>
        </p:blipFill>
        <p:spPr>
          <a:xfrm>
            <a:off x="2644775" y="4051300"/>
            <a:ext cx="3187700" cy="2552700"/>
          </a:xfrm>
          <a:prstGeom prst="rect">
            <a:avLst/>
          </a:prstGeom>
        </p:spPr>
      </p:pic>
      <p:sp>
        <p:nvSpPr>
          <p:cNvPr id="5" name="TextBox 4"/>
          <p:cNvSpPr txBox="1"/>
          <p:nvPr/>
        </p:nvSpPr>
        <p:spPr>
          <a:xfrm>
            <a:off x="7714439" y="5892947"/>
            <a:ext cx="1429561" cy="369332"/>
          </a:xfrm>
          <a:prstGeom prst="rect">
            <a:avLst/>
          </a:prstGeom>
          <a:noFill/>
        </p:spPr>
        <p:txBody>
          <a:bodyPr wrap="none" rtlCol="0">
            <a:spAutoFit/>
          </a:bodyPr>
          <a:lstStyle/>
          <a:p>
            <a:r>
              <a:rPr lang="en-US" b="1" dirty="0">
                <a:solidFill>
                  <a:schemeClr val="tx1">
                    <a:lumMod val="50000"/>
                  </a:schemeClr>
                </a:solidFill>
              </a:rPr>
              <a:t>Harris 2014</a:t>
            </a:r>
          </a:p>
        </p:txBody>
      </p:sp>
    </p:spTree>
    <p:extLst>
      <p:ext uri="{BB962C8B-B14F-4D97-AF65-F5344CB8AC3E}">
        <p14:creationId xmlns:p14="http://schemas.microsoft.com/office/powerpoint/2010/main" val="41159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2020242"/>
          </a:xfrm>
        </p:spPr>
        <p:txBody>
          <a:bodyPr>
            <a:normAutofit/>
          </a:bodyPr>
          <a:lstStyle/>
          <a:p>
            <a:r>
              <a:rPr lang="en-US" sz="3800" dirty="0"/>
              <a:t>“We must stop allowing teachers to work alone, behind closed doors and in isolation</a:t>
            </a:r>
          </a:p>
        </p:txBody>
      </p:sp>
      <p:sp>
        <p:nvSpPr>
          <p:cNvPr id="6" name="Subtitle 5"/>
          <p:cNvSpPr>
            <a:spLocks noGrp="1"/>
          </p:cNvSpPr>
          <p:nvPr>
            <p:ph type="subTitle" idx="1"/>
          </p:nvPr>
        </p:nvSpPr>
        <p:spPr>
          <a:xfrm>
            <a:off x="0" y="4790859"/>
            <a:ext cx="9144000" cy="2067141"/>
          </a:xfrm>
        </p:spPr>
        <p:txBody>
          <a:bodyPr>
            <a:normAutofit/>
          </a:bodyPr>
          <a:lstStyle/>
          <a:p>
            <a:r>
              <a:rPr lang="en-US" dirty="0"/>
              <a:t>and instead shift to a professional ethic that emphasizes collaboration” </a:t>
            </a:r>
          </a:p>
        </p:txBody>
      </p:sp>
      <p:pic>
        <p:nvPicPr>
          <p:cNvPr id="7" name="Picture 6" descr="collaboration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387" y="2104992"/>
            <a:ext cx="7390257" cy="2830170"/>
          </a:xfrm>
          <a:prstGeom prst="rect">
            <a:avLst/>
          </a:prstGeom>
        </p:spPr>
      </p:pic>
      <p:sp>
        <p:nvSpPr>
          <p:cNvPr id="8" name="Slide Number Placeholder 3"/>
          <p:cNvSpPr txBox="1">
            <a:spLocks/>
          </p:cNvSpPr>
          <p:nvPr/>
        </p:nvSpPr>
        <p:spPr>
          <a:xfrm>
            <a:off x="5175586"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83E5F0D-CBDD-6347-A225-5CD5D5BCDEFD}" type="slidenum">
              <a:rPr lang="en-US" smtClean="0"/>
              <a:pPr/>
              <a:t>35</a:t>
            </a:fld>
            <a:endParaRPr lang="en-US"/>
          </a:p>
        </p:txBody>
      </p:sp>
      <p:sp>
        <p:nvSpPr>
          <p:cNvPr id="9" name="TextBox 8"/>
          <p:cNvSpPr txBox="1"/>
          <p:nvPr/>
        </p:nvSpPr>
        <p:spPr>
          <a:xfrm>
            <a:off x="7476862" y="6349332"/>
            <a:ext cx="1287094" cy="369332"/>
          </a:xfrm>
          <a:prstGeom prst="rect">
            <a:avLst/>
          </a:prstGeom>
          <a:noFill/>
        </p:spPr>
        <p:txBody>
          <a:bodyPr wrap="none" rtlCol="0">
            <a:spAutoFit/>
          </a:bodyPr>
          <a:lstStyle/>
          <a:p>
            <a:r>
              <a:rPr lang="en-US" b="1" dirty="0"/>
              <a:t>Hattie 2015</a:t>
            </a:r>
          </a:p>
        </p:txBody>
      </p:sp>
    </p:spTree>
    <p:extLst>
      <p:ext uri="{BB962C8B-B14F-4D97-AF65-F5344CB8AC3E}">
        <p14:creationId xmlns:p14="http://schemas.microsoft.com/office/powerpoint/2010/main" val="34802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779B70-9839-0041-927E-DCEF7079180E}"/>
              </a:ext>
            </a:extLst>
          </p:cNvPr>
          <p:cNvSpPr>
            <a:spLocks noGrp="1"/>
          </p:cNvSpPr>
          <p:nvPr>
            <p:ph type="ctrTitle"/>
          </p:nvPr>
        </p:nvSpPr>
        <p:spPr>
          <a:xfrm>
            <a:off x="0" y="0"/>
            <a:ext cx="9144000" cy="2318657"/>
          </a:xfrm>
        </p:spPr>
        <p:txBody>
          <a:bodyPr>
            <a:normAutofit/>
          </a:bodyPr>
          <a:lstStyle/>
          <a:p>
            <a:r>
              <a:rPr lang="en-US" dirty="0"/>
              <a:t>What does collective capacity building and collective learning look like?</a:t>
            </a:r>
          </a:p>
        </p:txBody>
      </p:sp>
      <p:sp>
        <p:nvSpPr>
          <p:cNvPr id="5" name="Subtitle 4">
            <a:extLst>
              <a:ext uri="{FF2B5EF4-FFF2-40B4-BE49-F238E27FC236}">
                <a16:creationId xmlns:a16="http://schemas.microsoft.com/office/drawing/2014/main" id="{9C2A4EBD-CB44-514E-AAD9-3906A8B46EB6}"/>
              </a:ext>
            </a:extLst>
          </p:cNvPr>
          <p:cNvSpPr>
            <a:spLocks noGrp="1"/>
          </p:cNvSpPr>
          <p:nvPr>
            <p:ph type="subTitle" idx="1"/>
          </p:nvPr>
        </p:nvSpPr>
        <p:spPr>
          <a:xfrm>
            <a:off x="0" y="5105400"/>
            <a:ext cx="9144000" cy="1752600"/>
          </a:xfrm>
        </p:spPr>
        <p:txBody>
          <a:bodyPr>
            <a:normAutofit/>
          </a:bodyPr>
          <a:lstStyle/>
          <a:p>
            <a:r>
              <a:rPr lang="en-US" dirty="0"/>
              <a:t>Using the OIP to have ALL staff collectively inquire and learn</a:t>
            </a:r>
          </a:p>
        </p:txBody>
      </p:sp>
      <p:pic>
        <p:nvPicPr>
          <p:cNvPr id="7" name="image5.png">
            <a:extLst>
              <a:ext uri="{FF2B5EF4-FFF2-40B4-BE49-F238E27FC236}">
                <a16:creationId xmlns:a16="http://schemas.microsoft.com/office/drawing/2014/main" id="{B5F2359F-9C68-2344-9836-1B50A7B6E5F8}"/>
              </a:ext>
            </a:extLst>
          </p:cNvPr>
          <p:cNvPicPr/>
          <p:nvPr/>
        </p:nvPicPr>
        <p:blipFill>
          <a:blip r:embed="rId2"/>
          <a:srcRect l="4339" t="5877" r="5437" b="4908"/>
          <a:stretch>
            <a:fillRect/>
          </a:stretch>
        </p:blipFill>
        <p:spPr>
          <a:xfrm>
            <a:off x="391886" y="1894114"/>
            <a:ext cx="3233057" cy="2579914"/>
          </a:xfrm>
          <a:prstGeom prst="rect">
            <a:avLst/>
          </a:prstGeom>
          <a:ln/>
        </p:spPr>
      </p:pic>
      <p:pic>
        <p:nvPicPr>
          <p:cNvPr id="9" name="Picture 8">
            <a:extLst>
              <a:ext uri="{FF2B5EF4-FFF2-40B4-BE49-F238E27FC236}">
                <a16:creationId xmlns:a16="http://schemas.microsoft.com/office/drawing/2014/main" id="{ECEE0D49-6921-0E4E-8B97-A1F26FCD465C}"/>
              </a:ext>
            </a:extLst>
          </p:cNvPr>
          <p:cNvPicPr>
            <a:picLocks noChangeAspect="1"/>
          </p:cNvPicPr>
          <p:nvPr/>
        </p:nvPicPr>
        <p:blipFill>
          <a:blip r:embed="rId3"/>
          <a:stretch>
            <a:fillRect/>
          </a:stretch>
        </p:blipFill>
        <p:spPr>
          <a:xfrm>
            <a:off x="3728357" y="2356757"/>
            <a:ext cx="1752600" cy="1752600"/>
          </a:xfrm>
          <a:prstGeom prst="rect">
            <a:avLst/>
          </a:prstGeom>
        </p:spPr>
      </p:pic>
      <p:pic>
        <p:nvPicPr>
          <p:cNvPr id="11" name="Picture 10">
            <a:extLst>
              <a:ext uri="{FF2B5EF4-FFF2-40B4-BE49-F238E27FC236}">
                <a16:creationId xmlns:a16="http://schemas.microsoft.com/office/drawing/2014/main" id="{5A5A2D9D-B46D-8D47-8EAD-FE820E151424}"/>
              </a:ext>
            </a:extLst>
          </p:cNvPr>
          <p:cNvPicPr>
            <a:picLocks noChangeAspect="1"/>
          </p:cNvPicPr>
          <p:nvPr/>
        </p:nvPicPr>
        <p:blipFill>
          <a:blip r:embed="rId4"/>
          <a:stretch>
            <a:fillRect/>
          </a:stretch>
        </p:blipFill>
        <p:spPr>
          <a:xfrm>
            <a:off x="5584371" y="1839685"/>
            <a:ext cx="3026229" cy="3026229"/>
          </a:xfrm>
          <a:prstGeom prst="rect">
            <a:avLst/>
          </a:prstGeom>
        </p:spPr>
      </p:pic>
    </p:spTree>
    <p:extLst>
      <p:ext uri="{BB962C8B-B14F-4D97-AF65-F5344CB8AC3E}">
        <p14:creationId xmlns:p14="http://schemas.microsoft.com/office/powerpoint/2010/main" val="15917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D8854-CA09-5C46-852E-4BE07491D533}"/>
              </a:ext>
            </a:extLst>
          </p:cNvPr>
          <p:cNvSpPr>
            <a:spLocks noGrp="1"/>
          </p:cNvSpPr>
          <p:nvPr>
            <p:ph type="ctrTitle"/>
          </p:nvPr>
        </p:nvSpPr>
        <p:spPr>
          <a:xfrm>
            <a:off x="0" y="0"/>
            <a:ext cx="9144000" cy="1761893"/>
          </a:xfrm>
        </p:spPr>
        <p:txBody>
          <a:bodyPr/>
          <a:lstStyle/>
          <a:p>
            <a:r>
              <a:rPr lang="en-US" dirty="0"/>
              <a:t>If the new OIP- Reboot is about Collaborative learning…</a:t>
            </a:r>
          </a:p>
        </p:txBody>
      </p:sp>
      <p:sp>
        <p:nvSpPr>
          <p:cNvPr id="5" name="Subtitle 4">
            <a:extLst>
              <a:ext uri="{FF2B5EF4-FFF2-40B4-BE49-F238E27FC236}">
                <a16:creationId xmlns:a16="http://schemas.microsoft.com/office/drawing/2014/main" id="{5AEB6ECC-A96F-A14F-BB94-49E0B688079E}"/>
              </a:ext>
            </a:extLst>
          </p:cNvPr>
          <p:cNvSpPr>
            <a:spLocks noGrp="1"/>
          </p:cNvSpPr>
          <p:nvPr>
            <p:ph type="subTitle" idx="1"/>
          </p:nvPr>
        </p:nvSpPr>
        <p:spPr>
          <a:xfrm>
            <a:off x="0" y="4973444"/>
            <a:ext cx="9144000" cy="1884556"/>
          </a:xfrm>
        </p:spPr>
        <p:txBody>
          <a:bodyPr/>
          <a:lstStyle/>
          <a:p>
            <a:r>
              <a:rPr lang="en-US" dirty="0"/>
              <a:t>What does new research tell us             about this topic?</a:t>
            </a:r>
          </a:p>
        </p:txBody>
      </p:sp>
      <p:pic>
        <p:nvPicPr>
          <p:cNvPr id="7" name="Picture 6">
            <a:extLst>
              <a:ext uri="{FF2B5EF4-FFF2-40B4-BE49-F238E27FC236}">
                <a16:creationId xmlns:a16="http://schemas.microsoft.com/office/drawing/2014/main" id="{CFBA5A4E-0422-CE4C-BF24-A5019F2CA073}"/>
              </a:ext>
            </a:extLst>
          </p:cNvPr>
          <p:cNvPicPr>
            <a:picLocks noChangeAspect="1"/>
          </p:cNvPicPr>
          <p:nvPr/>
        </p:nvPicPr>
        <p:blipFill>
          <a:blip r:embed="rId2"/>
          <a:stretch>
            <a:fillRect/>
          </a:stretch>
        </p:blipFill>
        <p:spPr>
          <a:xfrm>
            <a:off x="2252545" y="1691647"/>
            <a:ext cx="4482791" cy="3357767"/>
          </a:xfrm>
          <a:prstGeom prst="rect">
            <a:avLst/>
          </a:prstGeom>
        </p:spPr>
      </p:pic>
    </p:spTree>
    <p:extLst>
      <p:ext uri="{BB962C8B-B14F-4D97-AF65-F5344CB8AC3E}">
        <p14:creationId xmlns:p14="http://schemas.microsoft.com/office/powerpoint/2010/main" val="997543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DA3C06-F216-0242-8A8F-5BE73736DA9D}"/>
              </a:ext>
            </a:extLst>
          </p:cNvPr>
          <p:cNvSpPr>
            <a:spLocks noGrp="1"/>
          </p:cNvSpPr>
          <p:nvPr>
            <p:ph type="title"/>
          </p:nvPr>
        </p:nvSpPr>
        <p:spPr>
          <a:xfrm>
            <a:off x="0" y="0"/>
            <a:ext cx="9144000" cy="1417638"/>
          </a:xfrm>
        </p:spPr>
        <p:txBody>
          <a:bodyPr>
            <a:normAutofit fontScale="90000"/>
          </a:bodyPr>
          <a:lstStyle/>
          <a:p>
            <a:r>
              <a:rPr lang="en-US" dirty="0"/>
              <a:t>New research on Collaborative Learning</a:t>
            </a:r>
          </a:p>
        </p:txBody>
      </p:sp>
      <p:pic>
        <p:nvPicPr>
          <p:cNvPr id="6" name="Picture 5">
            <a:extLst>
              <a:ext uri="{FF2B5EF4-FFF2-40B4-BE49-F238E27FC236}">
                <a16:creationId xmlns:a16="http://schemas.microsoft.com/office/drawing/2014/main" id="{3E84231E-FDE7-9D41-9BF2-6E88D818EEE2}"/>
              </a:ext>
            </a:extLst>
          </p:cNvPr>
          <p:cNvPicPr>
            <a:picLocks noChangeAspect="1"/>
          </p:cNvPicPr>
          <p:nvPr/>
        </p:nvPicPr>
        <p:blipFill>
          <a:blip r:embed="rId2"/>
          <a:stretch>
            <a:fillRect/>
          </a:stretch>
        </p:blipFill>
        <p:spPr>
          <a:xfrm>
            <a:off x="289932" y="1677089"/>
            <a:ext cx="3902927" cy="4418138"/>
          </a:xfrm>
          <a:prstGeom prst="rect">
            <a:avLst/>
          </a:prstGeom>
        </p:spPr>
      </p:pic>
      <p:pic>
        <p:nvPicPr>
          <p:cNvPr id="8" name="Picture 7">
            <a:extLst>
              <a:ext uri="{FF2B5EF4-FFF2-40B4-BE49-F238E27FC236}">
                <a16:creationId xmlns:a16="http://schemas.microsoft.com/office/drawing/2014/main" id="{29FF68BC-F9C8-4242-BF11-E5E2703F5485}"/>
              </a:ext>
            </a:extLst>
          </p:cNvPr>
          <p:cNvPicPr>
            <a:picLocks noChangeAspect="1"/>
          </p:cNvPicPr>
          <p:nvPr/>
        </p:nvPicPr>
        <p:blipFill>
          <a:blip r:embed="rId3"/>
          <a:stretch>
            <a:fillRect/>
          </a:stretch>
        </p:blipFill>
        <p:spPr>
          <a:xfrm>
            <a:off x="4659816" y="1611043"/>
            <a:ext cx="4484184" cy="4484184"/>
          </a:xfrm>
          <a:prstGeom prst="rect">
            <a:avLst/>
          </a:prstGeom>
        </p:spPr>
      </p:pic>
    </p:spTree>
    <p:extLst>
      <p:ext uri="{BB962C8B-B14F-4D97-AF65-F5344CB8AC3E}">
        <p14:creationId xmlns:p14="http://schemas.microsoft.com/office/powerpoint/2010/main" val="4023335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88" y="3425125"/>
            <a:ext cx="9060912" cy="2991173"/>
          </a:xfrm>
        </p:spPr>
        <p:txBody>
          <a:bodyPr>
            <a:normAutofit/>
          </a:bodyPr>
          <a:lstStyle/>
          <a:p>
            <a:r>
              <a:rPr lang="en-US"/>
              <a:t>Eight recent studies all found that student achievement was greater in schools where teachers participated in learning communities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88" y="185980"/>
            <a:ext cx="2784098" cy="27840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644" y="185980"/>
            <a:ext cx="5889355" cy="2898183"/>
          </a:xfrm>
          <a:prstGeom prst="rect">
            <a:avLst/>
          </a:prstGeom>
        </p:spPr>
      </p:pic>
      <p:sp>
        <p:nvSpPr>
          <p:cNvPr id="5" name="TextBox 4"/>
          <p:cNvSpPr txBox="1"/>
          <p:nvPr/>
        </p:nvSpPr>
        <p:spPr>
          <a:xfrm>
            <a:off x="7621788" y="6488668"/>
            <a:ext cx="1522212" cy="369332"/>
          </a:xfrm>
          <a:prstGeom prst="rect">
            <a:avLst/>
          </a:prstGeom>
          <a:noFill/>
        </p:spPr>
        <p:txBody>
          <a:bodyPr wrap="none" rtlCol="0">
            <a:spAutoFit/>
          </a:bodyPr>
          <a:lstStyle/>
          <a:p>
            <a:r>
              <a:rPr lang="en-US" b="1" dirty="0" err="1"/>
              <a:t>Ronfeldt</a:t>
            </a:r>
            <a:r>
              <a:rPr lang="en-US" b="1" dirty="0"/>
              <a:t> 2017</a:t>
            </a:r>
          </a:p>
        </p:txBody>
      </p:sp>
    </p:spTree>
    <p:extLst>
      <p:ext uri="{BB962C8B-B14F-4D97-AF65-F5344CB8AC3E}">
        <p14:creationId xmlns:p14="http://schemas.microsoft.com/office/powerpoint/2010/main" val="135328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C9F9AA-B45E-484B-B5EA-CBA051662A80}"/>
              </a:ext>
            </a:extLst>
          </p:cNvPr>
          <p:cNvSpPr>
            <a:spLocks noGrp="1"/>
          </p:cNvSpPr>
          <p:nvPr>
            <p:ph type="title"/>
          </p:nvPr>
        </p:nvSpPr>
        <p:spPr/>
        <p:txBody>
          <a:bodyPr/>
          <a:lstStyle/>
          <a:p>
            <a:r>
              <a:rPr lang="en-US" dirty="0"/>
              <a:t>MODE</a:t>
            </a:r>
          </a:p>
        </p:txBody>
      </p:sp>
      <p:sp>
        <p:nvSpPr>
          <p:cNvPr id="12" name="Content Placeholder 11">
            <a:extLst>
              <a:ext uri="{FF2B5EF4-FFF2-40B4-BE49-F238E27FC236}">
                <a16:creationId xmlns:a16="http://schemas.microsoft.com/office/drawing/2014/main" id="{63C94CE1-53E6-6B45-A8A7-BF80ECE32074}"/>
              </a:ext>
            </a:extLst>
          </p:cNvPr>
          <p:cNvSpPr>
            <a:spLocks noGrp="1"/>
          </p:cNvSpPr>
          <p:nvPr>
            <p:ph idx="1"/>
          </p:nvPr>
        </p:nvSpPr>
        <p:spPr>
          <a:xfrm>
            <a:off x="457200" y="1414850"/>
            <a:ext cx="8229600" cy="4525963"/>
          </a:xfrm>
        </p:spPr>
        <p:txBody>
          <a:bodyPr/>
          <a:lstStyle/>
          <a:p>
            <a:r>
              <a:rPr lang="en-US" dirty="0"/>
              <a:t>The number which appears most often in a set of numbers.</a:t>
            </a:r>
          </a:p>
        </p:txBody>
      </p:sp>
      <p:sp>
        <p:nvSpPr>
          <p:cNvPr id="4" name="Slide Number Placeholder 3">
            <a:extLst>
              <a:ext uri="{FF2B5EF4-FFF2-40B4-BE49-F238E27FC236}">
                <a16:creationId xmlns:a16="http://schemas.microsoft.com/office/drawing/2014/main" id="{677968E5-307E-DC48-AF53-879193CBBFE3}"/>
              </a:ext>
            </a:extLst>
          </p:cNvPr>
          <p:cNvSpPr>
            <a:spLocks noGrp="1"/>
          </p:cNvSpPr>
          <p:nvPr>
            <p:ph type="sldNum" sz="quarter" idx="12"/>
          </p:nvPr>
        </p:nvSpPr>
        <p:spPr/>
        <p:txBody>
          <a:bodyPr/>
          <a:lstStyle/>
          <a:p>
            <a:fld id="{783E5F0D-CBDD-6347-A225-5CD5D5BCDEFD}" type="slidenum">
              <a:rPr lang="en-US" smtClean="0"/>
              <a:pPr/>
              <a:t>4</a:t>
            </a:fld>
            <a:endParaRPr lang="en-US"/>
          </a:p>
        </p:txBody>
      </p:sp>
      <p:pic>
        <p:nvPicPr>
          <p:cNvPr id="7" name="Picture 6">
            <a:extLst>
              <a:ext uri="{FF2B5EF4-FFF2-40B4-BE49-F238E27FC236}">
                <a16:creationId xmlns:a16="http://schemas.microsoft.com/office/drawing/2014/main" id="{5A47CE37-D59C-1F45-8598-A28D45F7709B}"/>
              </a:ext>
            </a:extLst>
          </p:cNvPr>
          <p:cNvPicPr>
            <a:picLocks noChangeAspect="1"/>
          </p:cNvPicPr>
          <p:nvPr/>
        </p:nvPicPr>
        <p:blipFill>
          <a:blip r:embed="rId2"/>
          <a:stretch>
            <a:fillRect/>
          </a:stretch>
        </p:blipFill>
        <p:spPr>
          <a:xfrm>
            <a:off x="150934" y="2906676"/>
            <a:ext cx="3039829" cy="3222275"/>
          </a:xfrm>
          <a:prstGeom prst="rect">
            <a:avLst/>
          </a:prstGeom>
        </p:spPr>
      </p:pic>
      <p:pic>
        <p:nvPicPr>
          <p:cNvPr id="9" name="Picture 8">
            <a:extLst>
              <a:ext uri="{FF2B5EF4-FFF2-40B4-BE49-F238E27FC236}">
                <a16:creationId xmlns:a16="http://schemas.microsoft.com/office/drawing/2014/main" id="{3810F233-39AA-2B48-9758-340D55DC1E90}"/>
              </a:ext>
            </a:extLst>
          </p:cNvPr>
          <p:cNvPicPr>
            <a:picLocks noChangeAspect="1"/>
          </p:cNvPicPr>
          <p:nvPr/>
        </p:nvPicPr>
        <p:blipFill>
          <a:blip r:embed="rId3"/>
          <a:stretch>
            <a:fillRect/>
          </a:stretch>
        </p:blipFill>
        <p:spPr>
          <a:xfrm>
            <a:off x="6855520" y="2421325"/>
            <a:ext cx="2288480" cy="4300150"/>
          </a:xfrm>
          <a:prstGeom prst="rect">
            <a:avLst/>
          </a:prstGeom>
        </p:spPr>
      </p:pic>
      <p:pic>
        <p:nvPicPr>
          <p:cNvPr id="11" name="Picture 10">
            <a:extLst>
              <a:ext uri="{FF2B5EF4-FFF2-40B4-BE49-F238E27FC236}">
                <a16:creationId xmlns:a16="http://schemas.microsoft.com/office/drawing/2014/main" id="{DB13748D-4704-D841-B202-4F4A42CDE1B7}"/>
              </a:ext>
            </a:extLst>
          </p:cNvPr>
          <p:cNvPicPr>
            <a:picLocks noChangeAspect="1"/>
          </p:cNvPicPr>
          <p:nvPr/>
        </p:nvPicPr>
        <p:blipFill>
          <a:blip r:embed="rId4"/>
          <a:stretch>
            <a:fillRect/>
          </a:stretch>
        </p:blipFill>
        <p:spPr>
          <a:xfrm>
            <a:off x="3341923" y="2906676"/>
            <a:ext cx="3362437" cy="3449674"/>
          </a:xfrm>
          <a:prstGeom prst="rect">
            <a:avLst/>
          </a:prstGeom>
        </p:spPr>
      </p:pic>
    </p:spTree>
    <p:extLst>
      <p:ext uri="{BB962C8B-B14F-4D97-AF65-F5344CB8AC3E}">
        <p14:creationId xmlns:p14="http://schemas.microsoft.com/office/powerpoint/2010/main" val="170991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7" y="2816360"/>
            <a:ext cx="4649492" cy="1228698"/>
          </a:xfrm>
        </p:spPr>
        <p:txBody>
          <a:bodyPr>
            <a:normAutofit fontScale="90000"/>
          </a:bodyPr>
          <a:lstStyle/>
          <a:p>
            <a:r>
              <a:rPr lang="en-US" dirty="0"/>
              <a:t>A review of 11 studies suggests that </a:t>
            </a:r>
            <a:r>
              <a:rPr lang="en-US" dirty="0">
                <a:solidFill>
                  <a:srgbClr val="0253FF"/>
                </a:solidFill>
              </a:rPr>
              <a:t>TBTs can increase collaboration </a:t>
            </a:r>
            <a:r>
              <a:rPr lang="en-US" dirty="0"/>
              <a:t>among teachers </a:t>
            </a:r>
            <a:r>
              <a:rPr lang="en-US" dirty="0">
                <a:solidFill>
                  <a:srgbClr val="0253FF"/>
                </a:solidFill>
              </a:rPr>
              <a:t>and</a:t>
            </a:r>
            <a:r>
              <a:rPr lang="en-US" dirty="0"/>
              <a:t> that </a:t>
            </a:r>
            <a:br>
              <a:rPr lang="en-US" dirty="0"/>
            </a:br>
            <a:r>
              <a:rPr lang="en-US" dirty="0">
                <a:solidFill>
                  <a:srgbClr val="0253FF"/>
                </a:solidFill>
              </a:rPr>
              <a:t>a focus on student learning </a:t>
            </a:r>
            <a:r>
              <a:rPr lang="en-US" dirty="0"/>
              <a:t>in TBTs </a:t>
            </a:r>
            <a:br>
              <a:rPr lang="en-US" dirty="0"/>
            </a:br>
            <a:r>
              <a:rPr lang="en-US" dirty="0">
                <a:solidFill>
                  <a:srgbClr val="0253FF"/>
                </a:solidFill>
              </a:rPr>
              <a:t>is key to their potential to improve student achievement</a:t>
            </a:r>
          </a:p>
        </p:txBody>
      </p:sp>
      <p:sp>
        <p:nvSpPr>
          <p:cNvPr id="3" name="TextBox 2"/>
          <p:cNvSpPr txBox="1"/>
          <p:nvPr/>
        </p:nvSpPr>
        <p:spPr>
          <a:xfrm>
            <a:off x="7020732" y="6354305"/>
            <a:ext cx="2011448" cy="369332"/>
          </a:xfrm>
          <a:prstGeom prst="rect">
            <a:avLst/>
          </a:prstGeom>
          <a:noFill/>
        </p:spPr>
        <p:txBody>
          <a:bodyPr wrap="none" rtlCol="0">
            <a:spAutoFit/>
          </a:bodyPr>
          <a:lstStyle/>
          <a:p>
            <a:r>
              <a:rPr lang="en-US" dirty="0" err="1"/>
              <a:t>Schleifer</a:t>
            </a:r>
            <a:r>
              <a:rPr lang="en-US" dirty="0"/>
              <a:t>, et al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464" y="480447"/>
            <a:ext cx="4246535" cy="5517841"/>
          </a:xfrm>
          <a:prstGeom prst="rect">
            <a:avLst/>
          </a:prstGeom>
        </p:spPr>
      </p:pic>
    </p:spTree>
    <p:extLst>
      <p:ext uri="{BB962C8B-B14F-4D97-AF65-F5344CB8AC3E}">
        <p14:creationId xmlns:p14="http://schemas.microsoft.com/office/powerpoint/2010/main" val="29329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3281310"/>
            <a:ext cx="9143999" cy="2809524"/>
          </a:xfrm>
        </p:spPr>
        <p:txBody>
          <a:bodyPr>
            <a:normAutofit/>
          </a:bodyPr>
          <a:lstStyle/>
          <a:p>
            <a:r>
              <a:rPr lang="en-US" dirty="0"/>
              <a:t>Techers improve at faster rates </a:t>
            </a:r>
            <a:br>
              <a:rPr lang="en-US" dirty="0"/>
            </a:br>
            <a:r>
              <a:rPr lang="en-US" dirty="0"/>
              <a:t>when working in schools </a:t>
            </a:r>
            <a:br>
              <a:rPr lang="en-US" dirty="0"/>
            </a:br>
            <a:r>
              <a:rPr lang="en-US" dirty="0"/>
              <a:t>with strong quality collaboration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86"/>
            <a:ext cx="4386020" cy="32042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666" y="61994"/>
            <a:ext cx="4684333" cy="3425126"/>
          </a:xfrm>
          <a:prstGeom prst="rect">
            <a:avLst/>
          </a:prstGeom>
        </p:spPr>
      </p:pic>
      <p:sp>
        <p:nvSpPr>
          <p:cNvPr id="7" name="TextBox 6"/>
          <p:cNvSpPr txBox="1"/>
          <p:nvPr/>
        </p:nvSpPr>
        <p:spPr>
          <a:xfrm>
            <a:off x="7621788" y="6488668"/>
            <a:ext cx="1522212" cy="369332"/>
          </a:xfrm>
          <a:prstGeom prst="rect">
            <a:avLst/>
          </a:prstGeom>
          <a:noFill/>
        </p:spPr>
        <p:txBody>
          <a:bodyPr wrap="none" rtlCol="0">
            <a:spAutoFit/>
          </a:bodyPr>
          <a:lstStyle/>
          <a:p>
            <a:r>
              <a:rPr lang="en-US" b="1" dirty="0" err="1"/>
              <a:t>Ronfeldt</a:t>
            </a:r>
            <a:r>
              <a:rPr lang="en-US" b="1" dirty="0"/>
              <a:t> 2017</a:t>
            </a:r>
          </a:p>
        </p:txBody>
      </p:sp>
    </p:spTree>
    <p:extLst>
      <p:ext uri="{BB962C8B-B14F-4D97-AF65-F5344CB8AC3E}">
        <p14:creationId xmlns:p14="http://schemas.microsoft.com/office/powerpoint/2010/main" val="1431614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442"/>
            <a:ext cx="9144000" cy="2814525"/>
          </a:xfrm>
        </p:spPr>
        <p:txBody>
          <a:bodyPr>
            <a:normAutofit/>
          </a:bodyPr>
          <a:lstStyle/>
          <a:p>
            <a:r>
              <a:rPr lang="en-US" dirty="0"/>
              <a:t>More than two-thirds of older and younger teachers in a national survey said they prefer a school characterized by collaboration among teachers</a:t>
            </a:r>
          </a:p>
        </p:txBody>
      </p:sp>
      <p:sp>
        <p:nvSpPr>
          <p:cNvPr id="3" name="TextBox 2"/>
          <p:cNvSpPr txBox="1"/>
          <p:nvPr/>
        </p:nvSpPr>
        <p:spPr>
          <a:xfrm>
            <a:off x="7020732" y="6354305"/>
            <a:ext cx="2041200" cy="369332"/>
          </a:xfrm>
          <a:prstGeom prst="rect">
            <a:avLst/>
          </a:prstGeom>
          <a:noFill/>
        </p:spPr>
        <p:txBody>
          <a:bodyPr wrap="none" rtlCol="0">
            <a:spAutoFit/>
          </a:bodyPr>
          <a:lstStyle/>
          <a:p>
            <a:r>
              <a:rPr lang="en-US" b="1" dirty="0" err="1"/>
              <a:t>Schleifer</a:t>
            </a:r>
            <a:r>
              <a:rPr lang="en-US" b="1" dirty="0"/>
              <a:t>, et al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61" y="3225800"/>
            <a:ext cx="4902200" cy="3632200"/>
          </a:xfrm>
          <a:prstGeom prst="rect">
            <a:avLst/>
          </a:prstGeom>
        </p:spPr>
      </p:pic>
    </p:spTree>
    <p:extLst>
      <p:ext uri="{BB962C8B-B14F-4D97-AF65-F5344CB8AC3E}">
        <p14:creationId xmlns:p14="http://schemas.microsoft.com/office/powerpoint/2010/main" val="599672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6" y="1092820"/>
            <a:ext cx="8876063" cy="1936642"/>
          </a:xfrm>
        </p:spPr>
        <p:txBody>
          <a:bodyPr>
            <a:normAutofit fontScale="90000"/>
          </a:bodyPr>
          <a:lstStyle/>
          <a:p>
            <a:r>
              <a:rPr lang="en-US" dirty="0"/>
              <a:t>Teachers explained that knowing that their colleagues were also trying </a:t>
            </a:r>
            <a:br>
              <a:rPr lang="en-US" dirty="0"/>
            </a:br>
            <a:r>
              <a:rPr lang="en-US" dirty="0"/>
              <a:t>new activities and were willing to discuss successes and failures </a:t>
            </a:r>
            <a:br>
              <a:rPr lang="en-US" dirty="0"/>
            </a:br>
            <a:r>
              <a:rPr lang="en-US" dirty="0"/>
              <a:t>inspired them to take risks that they would not have taken otherwise.</a:t>
            </a:r>
          </a:p>
        </p:txBody>
      </p:sp>
      <p:sp>
        <p:nvSpPr>
          <p:cNvPr id="3" name="TextBox 2"/>
          <p:cNvSpPr txBox="1"/>
          <p:nvPr/>
        </p:nvSpPr>
        <p:spPr>
          <a:xfrm>
            <a:off x="7020732" y="6354305"/>
            <a:ext cx="2040815" cy="369332"/>
          </a:xfrm>
          <a:prstGeom prst="rect">
            <a:avLst/>
          </a:prstGeom>
          <a:noFill/>
        </p:spPr>
        <p:txBody>
          <a:bodyPr wrap="none" rtlCol="0">
            <a:spAutoFit/>
          </a:bodyPr>
          <a:lstStyle/>
          <a:p>
            <a:r>
              <a:rPr lang="en-US" b="1" dirty="0" err="1"/>
              <a:t>Schleifer</a:t>
            </a:r>
            <a:r>
              <a:rPr lang="en-US" b="1" dirty="0"/>
              <a:t>, et al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6123"/>
            <a:ext cx="9032180" cy="2212848"/>
          </a:xfrm>
          <a:prstGeom prst="rect">
            <a:avLst/>
          </a:prstGeom>
        </p:spPr>
      </p:pic>
    </p:spTree>
    <p:extLst>
      <p:ext uri="{BB962C8B-B14F-4D97-AF65-F5344CB8AC3E}">
        <p14:creationId xmlns:p14="http://schemas.microsoft.com/office/powerpoint/2010/main" val="471286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2" y="287866"/>
            <a:ext cx="8979408" cy="1835998"/>
          </a:xfrm>
        </p:spPr>
        <p:txBody>
          <a:bodyPr>
            <a:normAutofit fontScale="90000"/>
          </a:bodyPr>
          <a:lstStyle/>
          <a:p>
            <a:r>
              <a:rPr lang="en-US" dirty="0"/>
              <a:t>In a survey of over 9000 teachers,  they perceived that the most helpful and effective focus of collaboration</a:t>
            </a:r>
            <a:r>
              <a:rPr lang="mr-IN" dirty="0"/>
              <a:t>…</a:t>
            </a:r>
            <a:br>
              <a:rPr lang="en-US" dirty="0"/>
            </a:br>
            <a:endParaRPr lang="en-US" dirty="0"/>
          </a:p>
        </p:txBody>
      </p:sp>
      <p:sp>
        <p:nvSpPr>
          <p:cNvPr id="3" name="Subtitle 2"/>
          <p:cNvSpPr>
            <a:spLocks noGrp="1"/>
          </p:cNvSpPr>
          <p:nvPr>
            <p:ph type="subTitle" idx="1"/>
          </p:nvPr>
        </p:nvSpPr>
        <p:spPr>
          <a:xfrm>
            <a:off x="0" y="4859867"/>
            <a:ext cx="9144000" cy="1998133"/>
          </a:xfrm>
        </p:spPr>
        <p:txBody>
          <a:bodyPr>
            <a:normAutofit/>
          </a:bodyPr>
          <a:lstStyle/>
          <a:p>
            <a:r>
              <a:rPr lang="en-US" dirty="0"/>
              <a:t>Was in developing </a:t>
            </a:r>
          </a:p>
          <a:p>
            <a:r>
              <a:rPr lang="en-US" dirty="0"/>
              <a:t>instructional strategies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020783"/>
            <a:ext cx="2353733" cy="26522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433" y="2020783"/>
            <a:ext cx="2882900" cy="2652268"/>
          </a:xfrm>
          <a:prstGeom prst="rect">
            <a:avLst/>
          </a:prstGeom>
        </p:spPr>
      </p:pic>
      <p:sp>
        <p:nvSpPr>
          <p:cNvPr id="6" name="TextBox 5"/>
          <p:cNvSpPr txBox="1"/>
          <p:nvPr/>
        </p:nvSpPr>
        <p:spPr>
          <a:xfrm>
            <a:off x="7621788" y="6488668"/>
            <a:ext cx="1522212" cy="369332"/>
          </a:xfrm>
          <a:prstGeom prst="rect">
            <a:avLst/>
          </a:prstGeom>
          <a:noFill/>
        </p:spPr>
        <p:txBody>
          <a:bodyPr wrap="none" rtlCol="0">
            <a:spAutoFit/>
          </a:bodyPr>
          <a:lstStyle/>
          <a:p>
            <a:r>
              <a:rPr lang="en-US" b="1" dirty="0" err="1"/>
              <a:t>Ronfeldt</a:t>
            </a:r>
            <a:r>
              <a:rPr lang="en-US" b="1" dirty="0"/>
              <a:t> 2017</a:t>
            </a:r>
          </a:p>
        </p:txBody>
      </p:sp>
    </p:spTree>
    <p:extLst>
      <p:ext uri="{BB962C8B-B14F-4D97-AF65-F5344CB8AC3E}">
        <p14:creationId xmlns:p14="http://schemas.microsoft.com/office/powerpoint/2010/main" val="9249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073426" cy="3505200"/>
          </a:xfrm>
        </p:spPr>
        <p:txBody>
          <a:bodyPr/>
          <a:lstStyle/>
          <a:p>
            <a:r>
              <a:rPr lang="en-US" dirty="0"/>
              <a:t>There Are Many Practices That Have A Significant Effect On Student Performance</a:t>
            </a:r>
            <a:br>
              <a:rPr lang="en-US" dirty="0"/>
            </a:br>
            <a:endParaRPr lang="en-US" dirty="0"/>
          </a:p>
        </p:txBody>
      </p:sp>
      <p:sp>
        <p:nvSpPr>
          <p:cNvPr id="4" name="TextBox 3"/>
          <p:cNvSpPr txBox="1"/>
          <p:nvPr/>
        </p:nvSpPr>
        <p:spPr>
          <a:xfrm>
            <a:off x="6963879" y="5941496"/>
            <a:ext cx="2109547" cy="369332"/>
          </a:xfrm>
          <a:prstGeom prst="rect">
            <a:avLst/>
          </a:prstGeom>
          <a:noFill/>
        </p:spPr>
        <p:txBody>
          <a:bodyPr wrap="none" rtlCol="0">
            <a:spAutoFit/>
          </a:bodyPr>
          <a:lstStyle/>
          <a:p>
            <a:r>
              <a:rPr lang="en-US" b="1" dirty="0">
                <a:solidFill>
                  <a:srgbClr val="FFFFFF"/>
                </a:solidFill>
                <a:latin typeface="Arial" pitchFamily="34" charset="0"/>
                <a:cs typeface="Arial" pitchFamily="34" charset="0"/>
              </a:rPr>
              <a:t>Hattie, 2009, 2012</a:t>
            </a:r>
          </a:p>
        </p:txBody>
      </p:sp>
      <p:pic>
        <p:nvPicPr>
          <p:cNvPr id="3" name="Picture 2">
            <a:extLst>
              <a:ext uri="{FF2B5EF4-FFF2-40B4-BE49-F238E27FC236}">
                <a16:creationId xmlns:a16="http://schemas.microsoft.com/office/drawing/2014/main" id="{7611F0DC-A611-AF43-815A-32E3D6D08283}"/>
              </a:ext>
            </a:extLst>
          </p:cNvPr>
          <p:cNvPicPr>
            <a:picLocks noChangeAspect="1"/>
          </p:cNvPicPr>
          <p:nvPr/>
        </p:nvPicPr>
        <p:blipFill>
          <a:blip r:embed="rId2"/>
          <a:stretch>
            <a:fillRect/>
          </a:stretch>
        </p:blipFill>
        <p:spPr>
          <a:xfrm>
            <a:off x="0" y="2895599"/>
            <a:ext cx="9465219" cy="3962401"/>
          </a:xfrm>
          <a:prstGeom prst="rect">
            <a:avLst/>
          </a:prstGeom>
        </p:spPr>
      </p:pic>
      <p:pic>
        <p:nvPicPr>
          <p:cNvPr id="9" name="Picture 8">
            <a:extLst>
              <a:ext uri="{FF2B5EF4-FFF2-40B4-BE49-F238E27FC236}">
                <a16:creationId xmlns:a16="http://schemas.microsoft.com/office/drawing/2014/main" id="{07BA0DFA-0818-4A49-8E17-CCC0B17C9394}"/>
              </a:ext>
            </a:extLst>
          </p:cNvPr>
          <p:cNvPicPr>
            <a:picLocks noChangeAspect="1"/>
          </p:cNvPicPr>
          <p:nvPr/>
        </p:nvPicPr>
        <p:blipFill>
          <a:blip r:embed="rId3"/>
          <a:stretch>
            <a:fillRect/>
          </a:stretch>
        </p:blipFill>
        <p:spPr>
          <a:xfrm rot="20334331">
            <a:off x="2346883" y="511875"/>
            <a:ext cx="4366554" cy="6164547"/>
          </a:xfrm>
          <a:prstGeom prst="rect">
            <a:avLst/>
          </a:prstGeom>
        </p:spPr>
      </p:pic>
    </p:spTree>
    <p:extLst>
      <p:ext uri="{BB962C8B-B14F-4D97-AF65-F5344CB8AC3E}">
        <p14:creationId xmlns:p14="http://schemas.microsoft.com/office/powerpoint/2010/main" val="390315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404" y="0"/>
            <a:ext cx="8229600" cy="1143000"/>
          </a:xfrm>
        </p:spPr>
        <p:txBody>
          <a:bodyPr/>
          <a:lstStyle/>
          <a:p>
            <a:pPr algn="ctr"/>
            <a:r>
              <a:rPr lang="en-US" sz="3600" dirty="0"/>
              <a:t>Teacher Practices</a:t>
            </a:r>
          </a:p>
        </p:txBody>
      </p:sp>
      <p:sp>
        <p:nvSpPr>
          <p:cNvPr id="5" name="Text Placeholder 4"/>
          <p:cNvSpPr>
            <a:spLocks noGrp="1"/>
          </p:cNvSpPr>
          <p:nvPr>
            <p:ph type="body" idx="1"/>
          </p:nvPr>
        </p:nvSpPr>
        <p:spPr>
          <a:xfrm>
            <a:off x="457200" y="1417638"/>
            <a:ext cx="1320800" cy="639762"/>
          </a:xfrm>
        </p:spPr>
        <p:txBody>
          <a:bodyPr/>
          <a:lstStyle/>
          <a:p>
            <a:r>
              <a:rPr lang="en-US" dirty="0">
                <a:solidFill>
                  <a:srgbClr val="FFFFFF"/>
                </a:solidFill>
              </a:rPr>
              <a:t>Area</a:t>
            </a:r>
          </a:p>
        </p:txBody>
      </p:sp>
      <p:sp>
        <p:nvSpPr>
          <p:cNvPr id="6" name="Content Placeholder 5"/>
          <p:cNvSpPr>
            <a:spLocks noGrp="1"/>
          </p:cNvSpPr>
          <p:nvPr>
            <p:ph sz="half" idx="2"/>
          </p:nvPr>
        </p:nvSpPr>
        <p:spPr>
          <a:xfrm>
            <a:off x="91593" y="1082799"/>
            <a:ext cx="6154255" cy="5642768"/>
          </a:xfrm>
        </p:spPr>
        <p:txBody>
          <a:bodyPr>
            <a:normAutofit fontScale="55000" lnSpcReduction="20000"/>
          </a:bodyPr>
          <a:lstStyle/>
          <a:p>
            <a:pPr marL="457200" indent="-457200">
              <a:buFont typeface="+mj-lt"/>
              <a:buAutoNum type="arabicPeriod"/>
            </a:pPr>
            <a:endParaRPr lang="en-US" sz="2800" b="1" dirty="0">
              <a:solidFill>
                <a:srgbClr val="FFFFFF"/>
              </a:solidFill>
            </a:endParaRPr>
          </a:p>
          <a:p>
            <a:pPr marL="457200" indent="-457200">
              <a:lnSpc>
                <a:spcPct val="170000"/>
              </a:lnSpc>
              <a:buFont typeface="+mj-lt"/>
              <a:buAutoNum type="arabicPeriod"/>
            </a:pPr>
            <a:r>
              <a:rPr lang="en-US" sz="5400" dirty="0"/>
              <a:t> Goal setting</a:t>
            </a:r>
            <a:endParaRPr lang="en-US" sz="5400" b="1" dirty="0"/>
          </a:p>
          <a:p>
            <a:pPr marL="457200" indent="-457200">
              <a:lnSpc>
                <a:spcPct val="170000"/>
              </a:lnSpc>
              <a:buFont typeface="+mj-lt"/>
              <a:buAutoNum type="arabicPeriod"/>
            </a:pPr>
            <a:r>
              <a:rPr lang="en-US" sz="5400" b="1" dirty="0"/>
              <a:t> Feedback</a:t>
            </a:r>
          </a:p>
          <a:p>
            <a:pPr marL="457200" indent="-457200">
              <a:lnSpc>
                <a:spcPct val="170000"/>
              </a:lnSpc>
              <a:buFont typeface="+mj-lt"/>
              <a:buAutoNum type="arabicPeriod"/>
            </a:pPr>
            <a:r>
              <a:rPr lang="en-US" sz="5400" b="1" dirty="0"/>
              <a:t> Formative assessment</a:t>
            </a:r>
          </a:p>
          <a:p>
            <a:pPr marL="457200" indent="-457200">
              <a:lnSpc>
                <a:spcPct val="170000"/>
              </a:lnSpc>
              <a:buFont typeface="+mj-lt"/>
              <a:buAutoNum type="arabicPeriod"/>
            </a:pPr>
            <a:r>
              <a:rPr lang="en-US" sz="5400" b="1" dirty="0"/>
              <a:t> Questioning</a:t>
            </a:r>
          </a:p>
          <a:p>
            <a:pPr marL="457200" indent="-457200">
              <a:lnSpc>
                <a:spcPct val="170000"/>
              </a:lnSpc>
              <a:buFont typeface="+mj-lt"/>
              <a:buAutoNum type="arabicPeriod"/>
            </a:pPr>
            <a:r>
              <a:rPr lang="en-US" sz="5400" dirty="0">
                <a:latin typeface="Arial" pitchFamily="34" charset="0"/>
                <a:cs typeface="Arial" pitchFamily="34" charset="0"/>
              </a:rPr>
              <a:t> Spaced practice</a:t>
            </a:r>
          </a:p>
          <a:p>
            <a:pPr marL="457200" indent="-457200">
              <a:lnSpc>
                <a:spcPct val="170000"/>
              </a:lnSpc>
              <a:buFont typeface="+mj-lt"/>
              <a:buAutoNum type="arabicPeriod"/>
            </a:pPr>
            <a:r>
              <a:rPr lang="en-US" sz="5400" b="1" dirty="0">
                <a:latin typeface="Arial" pitchFamily="34" charset="0"/>
                <a:cs typeface="Arial" pitchFamily="34" charset="0"/>
              </a:rPr>
              <a:t>Classroom discussion</a:t>
            </a:r>
            <a:endParaRPr lang="en-US" sz="5400" b="1" dirty="0"/>
          </a:p>
        </p:txBody>
      </p:sp>
      <p:sp>
        <p:nvSpPr>
          <p:cNvPr id="7" name="Text Placeholder 6"/>
          <p:cNvSpPr>
            <a:spLocks noGrp="1"/>
          </p:cNvSpPr>
          <p:nvPr>
            <p:ph type="body" sz="quarter" idx="3"/>
          </p:nvPr>
        </p:nvSpPr>
        <p:spPr>
          <a:xfrm>
            <a:off x="6963879" y="1215232"/>
            <a:ext cx="1762125" cy="639762"/>
          </a:xfrm>
        </p:spPr>
        <p:txBody>
          <a:bodyPr/>
          <a:lstStyle/>
          <a:p>
            <a:r>
              <a:rPr lang="en-US" dirty="0">
                <a:solidFill>
                  <a:srgbClr val="FFFFFF"/>
                </a:solidFill>
              </a:rPr>
              <a:t>Effect Size</a:t>
            </a:r>
          </a:p>
        </p:txBody>
      </p:sp>
      <p:sp>
        <p:nvSpPr>
          <p:cNvPr id="8" name="Content Placeholder 7"/>
          <p:cNvSpPr>
            <a:spLocks noGrp="1"/>
          </p:cNvSpPr>
          <p:nvPr>
            <p:ph sz="quarter" idx="4"/>
          </p:nvPr>
        </p:nvSpPr>
        <p:spPr>
          <a:xfrm>
            <a:off x="6154254" y="1082798"/>
            <a:ext cx="2976561" cy="5690511"/>
          </a:xfrm>
        </p:spPr>
        <p:txBody>
          <a:bodyPr>
            <a:normAutofit fontScale="55000" lnSpcReduction="20000"/>
          </a:bodyPr>
          <a:lstStyle/>
          <a:p>
            <a:pPr marL="457200" indent="-457200">
              <a:lnSpc>
                <a:spcPct val="170000"/>
              </a:lnSpc>
              <a:spcAft>
                <a:spcPts val="1200"/>
              </a:spcAft>
              <a:buFont typeface="+mj-lt"/>
              <a:buAutoNum type="arabicPeriod"/>
            </a:pPr>
            <a:r>
              <a:rPr lang="en-US" sz="5100" dirty="0"/>
              <a:t> </a:t>
            </a:r>
            <a:r>
              <a:rPr lang="en-US" sz="5100" dirty="0" err="1"/>
              <a:t>d</a:t>
            </a:r>
            <a:r>
              <a:rPr lang="en-US" sz="5100" dirty="0"/>
              <a:t> =0.56</a:t>
            </a:r>
            <a:endParaRPr lang="en-US" sz="5100" b="1" dirty="0">
              <a:solidFill>
                <a:srgbClr val="FFFFFF"/>
              </a:solidFill>
            </a:endParaRPr>
          </a:p>
          <a:p>
            <a:pPr marL="457200" indent="-457200">
              <a:lnSpc>
                <a:spcPct val="170000"/>
              </a:lnSpc>
              <a:spcAft>
                <a:spcPts val="1200"/>
              </a:spcAft>
              <a:buFont typeface="+mj-lt"/>
              <a:buAutoNum type="arabicPeriod"/>
            </a:pPr>
            <a:r>
              <a:rPr lang="en-US" sz="5100" b="1" dirty="0"/>
              <a:t> </a:t>
            </a:r>
            <a:r>
              <a:rPr lang="en-US" sz="5100" b="1" dirty="0" err="1"/>
              <a:t>d</a:t>
            </a:r>
            <a:r>
              <a:rPr lang="en-US" sz="5100" b="1" dirty="0"/>
              <a:t> =0. 73</a:t>
            </a:r>
          </a:p>
          <a:p>
            <a:pPr marL="457200" indent="-457200">
              <a:lnSpc>
                <a:spcPct val="170000"/>
              </a:lnSpc>
              <a:spcAft>
                <a:spcPts val="1200"/>
              </a:spcAft>
              <a:buFont typeface="+mj-lt"/>
              <a:buAutoNum type="arabicPeriod"/>
            </a:pPr>
            <a:r>
              <a:rPr lang="en-US" sz="5100" b="1" dirty="0"/>
              <a:t> </a:t>
            </a:r>
            <a:r>
              <a:rPr lang="en-US" sz="5100" b="1" dirty="0" err="1"/>
              <a:t>d</a:t>
            </a:r>
            <a:r>
              <a:rPr lang="en-US" sz="5100" b="1" dirty="0"/>
              <a:t> =0.90</a:t>
            </a:r>
          </a:p>
          <a:p>
            <a:pPr marL="457200" indent="-457200">
              <a:lnSpc>
                <a:spcPct val="170000"/>
              </a:lnSpc>
              <a:spcAft>
                <a:spcPts val="1200"/>
              </a:spcAft>
              <a:buFont typeface="+mj-lt"/>
              <a:buAutoNum type="arabicPeriod"/>
            </a:pPr>
            <a:r>
              <a:rPr lang="en-US" sz="5100" b="1" dirty="0"/>
              <a:t> </a:t>
            </a:r>
            <a:r>
              <a:rPr lang="en-US" sz="5100" b="1" dirty="0" err="1"/>
              <a:t>d</a:t>
            </a:r>
            <a:r>
              <a:rPr lang="en-US" sz="5100" b="1" dirty="0"/>
              <a:t> =0.43</a:t>
            </a:r>
          </a:p>
          <a:p>
            <a:pPr marL="457200" indent="-457200">
              <a:lnSpc>
                <a:spcPct val="170000"/>
              </a:lnSpc>
              <a:spcAft>
                <a:spcPts val="1200"/>
              </a:spcAft>
              <a:buFont typeface="+mj-lt"/>
              <a:buAutoNum type="arabicPeriod"/>
            </a:pPr>
            <a:r>
              <a:rPr lang="en-US" sz="5100" dirty="0">
                <a:latin typeface="Arial" pitchFamily="34" charset="0"/>
                <a:cs typeface="Arial" pitchFamily="34" charset="0"/>
              </a:rPr>
              <a:t> d = 0.71</a:t>
            </a:r>
          </a:p>
          <a:p>
            <a:pPr marL="457200" indent="-457200">
              <a:lnSpc>
                <a:spcPct val="170000"/>
              </a:lnSpc>
              <a:spcAft>
                <a:spcPts val="1200"/>
              </a:spcAft>
              <a:buFont typeface="+mj-lt"/>
              <a:buAutoNum type="arabicPeriod"/>
            </a:pPr>
            <a:r>
              <a:rPr lang="en-US" sz="5100" dirty="0">
                <a:latin typeface="Arial" pitchFamily="34" charset="0"/>
                <a:cs typeface="Arial" pitchFamily="34" charset="0"/>
              </a:rPr>
              <a:t> d = 0.82</a:t>
            </a:r>
          </a:p>
          <a:p>
            <a:pPr marL="457200" indent="-457200">
              <a:spcAft>
                <a:spcPts val="1200"/>
              </a:spcAft>
              <a:buNone/>
            </a:pPr>
            <a:endParaRPr lang="en-US" sz="5100" b="1" dirty="0">
              <a:solidFill>
                <a:srgbClr val="FFFFFF"/>
              </a:solidFill>
            </a:endParaRPr>
          </a:p>
          <a:p>
            <a:pPr marL="457200" indent="-457200">
              <a:buFont typeface="+mj-lt"/>
              <a:buAutoNum type="arabicPeriod"/>
            </a:pPr>
            <a:endParaRPr lang="en-US" dirty="0"/>
          </a:p>
        </p:txBody>
      </p:sp>
      <p:sp>
        <p:nvSpPr>
          <p:cNvPr id="9" name="TextBox 8"/>
          <p:cNvSpPr txBox="1"/>
          <p:nvPr/>
        </p:nvSpPr>
        <p:spPr>
          <a:xfrm>
            <a:off x="1228241" y="6403978"/>
            <a:ext cx="2109547" cy="369332"/>
          </a:xfrm>
          <a:prstGeom prst="rect">
            <a:avLst/>
          </a:prstGeom>
          <a:noFill/>
        </p:spPr>
        <p:txBody>
          <a:bodyPr wrap="none" rtlCol="0">
            <a:spAutoFit/>
          </a:bodyPr>
          <a:lstStyle/>
          <a:p>
            <a:r>
              <a:rPr lang="en-US" b="1" dirty="0">
                <a:latin typeface="Arial" pitchFamily="34" charset="0"/>
                <a:cs typeface="Arial" pitchFamily="34" charset="0"/>
              </a:rPr>
              <a:t>Hattie, 2009, 2012</a:t>
            </a:r>
          </a:p>
        </p:txBody>
      </p:sp>
      <p:pic>
        <p:nvPicPr>
          <p:cNvPr id="10" name="Picture 9">
            <a:extLst>
              <a:ext uri="{FF2B5EF4-FFF2-40B4-BE49-F238E27FC236}">
                <a16:creationId xmlns:a16="http://schemas.microsoft.com/office/drawing/2014/main" id="{4B820204-CE75-CD42-904C-423CA13C95B0}"/>
              </a:ext>
            </a:extLst>
          </p:cNvPr>
          <p:cNvPicPr>
            <a:picLocks noChangeAspect="1"/>
          </p:cNvPicPr>
          <p:nvPr/>
        </p:nvPicPr>
        <p:blipFill>
          <a:blip r:embed="rId2"/>
          <a:stretch>
            <a:fillRect/>
          </a:stretch>
        </p:blipFill>
        <p:spPr>
          <a:xfrm rot="20334331">
            <a:off x="3799773" y="1097522"/>
            <a:ext cx="1707201" cy="1919754"/>
          </a:xfrm>
          <a:prstGeom prst="rect">
            <a:avLst/>
          </a:prstGeom>
        </p:spPr>
      </p:pic>
    </p:spTree>
    <p:extLst>
      <p:ext uri="{BB962C8B-B14F-4D97-AF65-F5344CB8AC3E}">
        <p14:creationId xmlns:p14="http://schemas.microsoft.com/office/powerpoint/2010/main" val="13505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E6F8-0E96-6B45-AE55-F62873657E61}"/>
              </a:ext>
            </a:extLst>
          </p:cNvPr>
          <p:cNvSpPr>
            <a:spLocks noGrp="1"/>
          </p:cNvSpPr>
          <p:nvPr>
            <p:ph type="title"/>
          </p:nvPr>
        </p:nvSpPr>
        <p:spPr>
          <a:xfrm>
            <a:off x="0" y="0"/>
            <a:ext cx="8987882" cy="1417638"/>
          </a:xfrm>
        </p:spPr>
        <p:txBody>
          <a:bodyPr>
            <a:normAutofit/>
          </a:bodyPr>
          <a:lstStyle/>
          <a:p>
            <a:r>
              <a:rPr lang="en-US" dirty="0"/>
              <a:t>Classroom Discussion (0.82) </a:t>
            </a:r>
            <a:r>
              <a:rPr lang="en-US" dirty="0">
                <a:solidFill>
                  <a:srgbClr val="0253FF"/>
                </a:solidFill>
              </a:rPr>
              <a:t>Look-</a:t>
            </a:r>
            <a:r>
              <a:rPr lang="en-US" dirty="0" err="1">
                <a:solidFill>
                  <a:srgbClr val="0253FF"/>
                </a:solidFill>
              </a:rPr>
              <a:t>Fors</a:t>
            </a:r>
            <a:endParaRPr lang="en-US" dirty="0">
              <a:solidFill>
                <a:srgbClr val="0253FF"/>
              </a:solidFill>
            </a:endParaRPr>
          </a:p>
        </p:txBody>
      </p:sp>
      <p:sp>
        <p:nvSpPr>
          <p:cNvPr id="3" name="Content Placeholder 2">
            <a:extLst>
              <a:ext uri="{FF2B5EF4-FFF2-40B4-BE49-F238E27FC236}">
                <a16:creationId xmlns:a16="http://schemas.microsoft.com/office/drawing/2014/main" id="{FDB246A0-182A-B346-9ABC-ED107087C9CB}"/>
              </a:ext>
            </a:extLst>
          </p:cNvPr>
          <p:cNvSpPr>
            <a:spLocks noGrp="1"/>
          </p:cNvSpPr>
          <p:nvPr>
            <p:ph idx="1"/>
          </p:nvPr>
        </p:nvSpPr>
        <p:spPr>
          <a:xfrm>
            <a:off x="-1" y="1417638"/>
            <a:ext cx="8987883" cy="5440362"/>
          </a:xfrm>
        </p:spPr>
        <p:txBody>
          <a:bodyPr>
            <a:normAutofit fontScale="85000" lnSpcReduction="10000"/>
          </a:bodyPr>
          <a:lstStyle/>
          <a:p>
            <a:r>
              <a:rPr lang="en-US" dirty="0"/>
              <a:t>Teachers ask open-ended questions that can be answered a number of ways</a:t>
            </a:r>
          </a:p>
          <a:p>
            <a:r>
              <a:rPr lang="en-US" dirty="0"/>
              <a:t>Teacher talk is planned and limited to 10-12 minute increments (mini-lessons)</a:t>
            </a:r>
          </a:p>
          <a:p>
            <a:r>
              <a:rPr lang="en-US" dirty="0"/>
              <a:t>Between mini-lessons, students have time to discuss, process, and question their learning</a:t>
            </a:r>
          </a:p>
          <a:p>
            <a:r>
              <a:rPr lang="en-US" dirty="0"/>
              <a:t>Structures (such as protocols, partner work, peer feedback, etc.) are used daily</a:t>
            </a:r>
          </a:p>
          <a:p>
            <a:r>
              <a:rPr lang="en-US" dirty="0"/>
              <a:t>Students are provided time for discussion before graded assessments</a:t>
            </a:r>
          </a:p>
        </p:txBody>
      </p:sp>
      <p:sp>
        <p:nvSpPr>
          <p:cNvPr id="4" name="Slide Number Placeholder 3">
            <a:extLst>
              <a:ext uri="{FF2B5EF4-FFF2-40B4-BE49-F238E27FC236}">
                <a16:creationId xmlns:a16="http://schemas.microsoft.com/office/drawing/2014/main" id="{9C8FCDF9-86F1-7442-A490-6215901747F0}"/>
              </a:ext>
            </a:extLst>
          </p:cNvPr>
          <p:cNvSpPr>
            <a:spLocks noGrp="1"/>
          </p:cNvSpPr>
          <p:nvPr>
            <p:ph type="sldNum" sz="quarter" idx="12"/>
          </p:nvPr>
        </p:nvSpPr>
        <p:spPr/>
        <p:txBody>
          <a:bodyPr/>
          <a:lstStyle/>
          <a:p>
            <a:fld id="{783E5F0D-CBDD-6347-A225-5CD5D5BCDEFD}" type="slidenum">
              <a:rPr lang="en-US" smtClean="0"/>
              <a:pPr/>
              <a:t>47</a:t>
            </a:fld>
            <a:endParaRPr lang="en-US"/>
          </a:p>
        </p:txBody>
      </p:sp>
      <p:sp>
        <p:nvSpPr>
          <p:cNvPr id="5" name="TextBox 4">
            <a:extLst>
              <a:ext uri="{FF2B5EF4-FFF2-40B4-BE49-F238E27FC236}">
                <a16:creationId xmlns:a16="http://schemas.microsoft.com/office/drawing/2014/main" id="{A3C0EE74-27EA-E84B-B7D9-6BB84036A48A}"/>
              </a:ext>
            </a:extLst>
          </p:cNvPr>
          <p:cNvSpPr txBox="1"/>
          <p:nvPr/>
        </p:nvSpPr>
        <p:spPr>
          <a:xfrm>
            <a:off x="6069134" y="6419205"/>
            <a:ext cx="2958246" cy="369332"/>
          </a:xfrm>
          <a:prstGeom prst="rect">
            <a:avLst/>
          </a:prstGeom>
          <a:noFill/>
        </p:spPr>
        <p:txBody>
          <a:bodyPr wrap="none" rtlCol="0">
            <a:spAutoFit/>
          </a:bodyPr>
          <a:lstStyle/>
          <a:p>
            <a:r>
              <a:rPr lang="en-US" b="1" dirty="0"/>
              <a:t>Sweeney &amp; </a:t>
            </a:r>
            <a:r>
              <a:rPr lang="en-US" b="1" dirty="0" err="1"/>
              <a:t>Mausbach</a:t>
            </a:r>
            <a:r>
              <a:rPr lang="en-US" b="1" dirty="0"/>
              <a:t> (2019)</a:t>
            </a:r>
          </a:p>
        </p:txBody>
      </p:sp>
    </p:spTree>
    <p:extLst>
      <p:ext uri="{BB962C8B-B14F-4D97-AF65-F5344CB8AC3E}">
        <p14:creationId xmlns:p14="http://schemas.microsoft.com/office/powerpoint/2010/main" val="11260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BE04-FB62-CC4D-9DEF-27BDA67C4FF8}"/>
              </a:ext>
            </a:extLst>
          </p:cNvPr>
          <p:cNvSpPr>
            <a:spLocks noGrp="1"/>
          </p:cNvSpPr>
          <p:nvPr>
            <p:ph type="title"/>
          </p:nvPr>
        </p:nvSpPr>
        <p:spPr>
          <a:xfrm>
            <a:off x="0" y="0"/>
            <a:ext cx="9144000" cy="1417638"/>
          </a:xfrm>
        </p:spPr>
        <p:txBody>
          <a:bodyPr>
            <a:normAutofit/>
          </a:bodyPr>
          <a:lstStyle/>
          <a:p>
            <a:r>
              <a:rPr lang="en-US" dirty="0"/>
              <a:t>What is a good teacher- Hattie (2019)</a:t>
            </a:r>
          </a:p>
        </p:txBody>
      </p:sp>
      <p:sp>
        <p:nvSpPr>
          <p:cNvPr id="3" name="Content Placeholder 2">
            <a:extLst>
              <a:ext uri="{FF2B5EF4-FFF2-40B4-BE49-F238E27FC236}">
                <a16:creationId xmlns:a16="http://schemas.microsoft.com/office/drawing/2014/main" id="{F51DEC71-9178-8C43-9FA9-5734A0682432}"/>
              </a:ext>
            </a:extLst>
          </p:cNvPr>
          <p:cNvSpPr>
            <a:spLocks noGrp="1"/>
          </p:cNvSpPr>
          <p:nvPr>
            <p:ph idx="1"/>
          </p:nvPr>
        </p:nvSpPr>
        <p:spPr>
          <a:xfrm>
            <a:off x="203200" y="1600200"/>
            <a:ext cx="8788400" cy="5088467"/>
          </a:xfrm>
        </p:spPr>
        <p:txBody>
          <a:bodyPr>
            <a:normAutofit lnSpcReduction="10000"/>
          </a:bodyPr>
          <a:lstStyle/>
          <a:p>
            <a:r>
              <a:rPr lang="en-US" dirty="0"/>
              <a:t>A good teacher has </a:t>
            </a:r>
            <a:r>
              <a:rPr lang="en-US" dirty="0">
                <a:solidFill>
                  <a:srgbClr val="0253FF"/>
                </a:solidFill>
              </a:rPr>
              <a:t>high expectations</a:t>
            </a:r>
          </a:p>
          <a:p>
            <a:r>
              <a:rPr lang="en-US" dirty="0"/>
              <a:t>Creates an </a:t>
            </a:r>
            <a:r>
              <a:rPr lang="en-US" dirty="0">
                <a:solidFill>
                  <a:srgbClr val="0253FF"/>
                </a:solidFill>
              </a:rPr>
              <a:t>error-friendly climate</a:t>
            </a:r>
          </a:p>
          <a:p>
            <a:r>
              <a:rPr lang="en-US" dirty="0"/>
              <a:t>Constantly </a:t>
            </a:r>
            <a:r>
              <a:rPr lang="en-US" dirty="0">
                <a:solidFill>
                  <a:srgbClr val="0253FF"/>
                </a:solidFill>
              </a:rPr>
              <a:t>questions their actions and impacts</a:t>
            </a:r>
          </a:p>
          <a:p>
            <a:r>
              <a:rPr lang="en-US" dirty="0">
                <a:solidFill>
                  <a:srgbClr val="0253FF"/>
                </a:solidFill>
              </a:rPr>
              <a:t>Continuously evaluates </a:t>
            </a:r>
            <a:r>
              <a:rPr lang="en-US" dirty="0"/>
              <a:t>their teaching</a:t>
            </a:r>
          </a:p>
          <a:p>
            <a:r>
              <a:rPr lang="en-US" dirty="0">
                <a:solidFill>
                  <a:srgbClr val="0253FF"/>
                </a:solidFill>
              </a:rPr>
              <a:t>Works with other teachers </a:t>
            </a:r>
            <a:r>
              <a:rPr lang="en-US" dirty="0"/>
              <a:t>to understand what they mean by </a:t>
            </a:r>
            <a:r>
              <a:rPr lang="en-US" i="1" dirty="0">
                <a:solidFill>
                  <a:srgbClr val="0253FF"/>
                </a:solidFill>
              </a:rPr>
              <a:t>impact </a:t>
            </a:r>
            <a:r>
              <a:rPr lang="en-US" dirty="0"/>
              <a:t>and to </a:t>
            </a:r>
            <a:r>
              <a:rPr lang="en-US" i="1" dirty="0">
                <a:solidFill>
                  <a:srgbClr val="0253FF"/>
                </a:solidFill>
              </a:rPr>
              <a:t>evaluate</a:t>
            </a:r>
            <a:r>
              <a:rPr lang="en-US" dirty="0">
                <a:solidFill>
                  <a:srgbClr val="0253FF"/>
                </a:solidFill>
              </a:rPr>
              <a:t> that impact</a:t>
            </a:r>
          </a:p>
        </p:txBody>
      </p:sp>
    </p:spTree>
    <p:extLst>
      <p:ext uri="{BB962C8B-B14F-4D97-AF65-F5344CB8AC3E}">
        <p14:creationId xmlns:p14="http://schemas.microsoft.com/office/powerpoint/2010/main" val="35706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BF9A-A06C-8045-A951-8A62B572FFA7}"/>
              </a:ext>
            </a:extLst>
          </p:cNvPr>
          <p:cNvSpPr>
            <a:spLocks noGrp="1"/>
          </p:cNvSpPr>
          <p:nvPr>
            <p:ph type="title"/>
          </p:nvPr>
        </p:nvSpPr>
        <p:spPr>
          <a:xfrm>
            <a:off x="198783" y="377687"/>
            <a:ext cx="8517834" cy="1222513"/>
          </a:xfrm>
        </p:spPr>
        <p:txBody>
          <a:bodyPr>
            <a:normAutofit fontScale="90000"/>
          </a:bodyPr>
          <a:lstStyle/>
          <a:p>
            <a:pPr algn="l"/>
            <a:r>
              <a:rPr lang="en-US" dirty="0"/>
              <a:t>Collaboration assists in critiquing our concept of “Impact”</a:t>
            </a:r>
            <a:br>
              <a:rPr lang="en-US" dirty="0"/>
            </a:br>
            <a:endParaRPr lang="en-US" dirty="0"/>
          </a:p>
        </p:txBody>
      </p:sp>
      <p:sp>
        <p:nvSpPr>
          <p:cNvPr id="3" name="Content Placeholder 2">
            <a:extLst>
              <a:ext uri="{FF2B5EF4-FFF2-40B4-BE49-F238E27FC236}">
                <a16:creationId xmlns:a16="http://schemas.microsoft.com/office/drawing/2014/main" id="{0E5FC5DE-947B-2C46-9E76-1E4DD38F76D3}"/>
              </a:ext>
            </a:extLst>
          </p:cNvPr>
          <p:cNvSpPr>
            <a:spLocks noGrp="1"/>
          </p:cNvSpPr>
          <p:nvPr>
            <p:ph idx="1"/>
          </p:nvPr>
        </p:nvSpPr>
        <p:spPr>
          <a:xfrm>
            <a:off x="198783" y="2078106"/>
            <a:ext cx="8806069" cy="4779893"/>
          </a:xfrm>
        </p:spPr>
        <p:txBody>
          <a:bodyPr>
            <a:normAutofit lnSpcReduction="10000"/>
          </a:bodyPr>
          <a:lstStyle/>
          <a:p>
            <a:r>
              <a:rPr lang="en-US" dirty="0"/>
              <a:t>Questions whether </a:t>
            </a:r>
            <a:r>
              <a:rPr lang="en-US" dirty="0">
                <a:solidFill>
                  <a:srgbClr val="0253FF"/>
                </a:solidFill>
              </a:rPr>
              <a:t>sufficient progress </a:t>
            </a:r>
            <a:r>
              <a:rPr lang="en-US" dirty="0"/>
              <a:t>is being made?</a:t>
            </a:r>
          </a:p>
          <a:p>
            <a:pPr marL="0" indent="0">
              <a:buNone/>
            </a:pPr>
            <a:endParaRPr lang="en-US" dirty="0"/>
          </a:p>
          <a:p>
            <a:r>
              <a:rPr lang="en-US" dirty="0"/>
              <a:t>Queries our </a:t>
            </a:r>
            <a:r>
              <a:rPr lang="en-US" dirty="0">
                <a:solidFill>
                  <a:srgbClr val="0253FF"/>
                </a:solidFill>
              </a:rPr>
              <a:t>notion of evidence</a:t>
            </a:r>
            <a:r>
              <a:rPr lang="en-US" dirty="0"/>
              <a:t>? , and</a:t>
            </a:r>
          </a:p>
          <a:p>
            <a:pPr marL="0" indent="0">
              <a:buNone/>
            </a:pPr>
            <a:endParaRPr lang="en-US" dirty="0"/>
          </a:p>
          <a:p>
            <a:r>
              <a:rPr lang="en-US" dirty="0"/>
              <a:t>Helps </a:t>
            </a:r>
            <a:r>
              <a:rPr lang="en-US" dirty="0">
                <a:solidFill>
                  <a:srgbClr val="0253FF"/>
                </a:solidFill>
              </a:rPr>
              <a:t>evaluate the impact </a:t>
            </a:r>
            <a:r>
              <a:rPr lang="en-US" dirty="0"/>
              <a:t>we are having on our students?</a:t>
            </a:r>
          </a:p>
        </p:txBody>
      </p:sp>
      <p:sp>
        <p:nvSpPr>
          <p:cNvPr id="4" name="TextBox 3">
            <a:extLst>
              <a:ext uri="{FF2B5EF4-FFF2-40B4-BE49-F238E27FC236}">
                <a16:creationId xmlns:a16="http://schemas.microsoft.com/office/drawing/2014/main" id="{FB9AEE70-C276-E94C-85FD-045B0E3BD35F}"/>
              </a:ext>
            </a:extLst>
          </p:cNvPr>
          <p:cNvSpPr txBox="1"/>
          <p:nvPr/>
        </p:nvSpPr>
        <p:spPr>
          <a:xfrm>
            <a:off x="7055351" y="6488668"/>
            <a:ext cx="2118529" cy="369332"/>
          </a:xfrm>
          <a:prstGeom prst="rect">
            <a:avLst/>
          </a:prstGeom>
          <a:noFill/>
        </p:spPr>
        <p:txBody>
          <a:bodyPr wrap="none" rtlCol="0">
            <a:spAutoFit/>
          </a:bodyPr>
          <a:lstStyle/>
          <a:p>
            <a:r>
              <a:rPr lang="en-US" b="1" dirty="0"/>
              <a:t>Hattie &amp; </a:t>
            </a:r>
            <a:r>
              <a:rPr lang="en-US" b="1" dirty="0" err="1"/>
              <a:t>Zierer</a:t>
            </a:r>
            <a:r>
              <a:rPr lang="en-US" b="1" dirty="0"/>
              <a:t> 2019</a:t>
            </a:r>
          </a:p>
        </p:txBody>
      </p:sp>
      <p:pic>
        <p:nvPicPr>
          <p:cNvPr id="7" name="Picture 6">
            <a:extLst>
              <a:ext uri="{FF2B5EF4-FFF2-40B4-BE49-F238E27FC236}">
                <a16:creationId xmlns:a16="http://schemas.microsoft.com/office/drawing/2014/main" id="{7872BB05-36EC-5142-AF84-31F29868A6A8}"/>
              </a:ext>
            </a:extLst>
          </p:cNvPr>
          <p:cNvPicPr>
            <a:picLocks noChangeAspect="1"/>
          </p:cNvPicPr>
          <p:nvPr/>
        </p:nvPicPr>
        <p:blipFill>
          <a:blip r:embed="rId2"/>
          <a:stretch>
            <a:fillRect/>
          </a:stretch>
        </p:blipFill>
        <p:spPr>
          <a:xfrm>
            <a:off x="5512352" y="646871"/>
            <a:ext cx="3492500" cy="1431233"/>
          </a:xfrm>
          <a:prstGeom prst="rect">
            <a:avLst/>
          </a:prstGeom>
        </p:spPr>
      </p:pic>
    </p:spTree>
    <p:extLst>
      <p:ext uri="{BB962C8B-B14F-4D97-AF65-F5344CB8AC3E}">
        <p14:creationId xmlns:p14="http://schemas.microsoft.com/office/powerpoint/2010/main" val="35564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716A-BCE7-6948-A5F7-DDAFD67E5FB9}"/>
              </a:ext>
            </a:extLst>
          </p:cNvPr>
          <p:cNvSpPr>
            <a:spLocks noGrp="1"/>
          </p:cNvSpPr>
          <p:nvPr>
            <p:ph type="title"/>
          </p:nvPr>
        </p:nvSpPr>
        <p:spPr>
          <a:xfrm>
            <a:off x="0" y="0"/>
            <a:ext cx="9144000" cy="1095375"/>
          </a:xfrm>
        </p:spPr>
        <p:txBody>
          <a:bodyPr>
            <a:normAutofit/>
          </a:bodyPr>
          <a:lstStyle/>
          <a:p>
            <a:r>
              <a:rPr lang="en-US" dirty="0"/>
              <a:t>Changes in the teacher experience</a:t>
            </a:r>
          </a:p>
        </p:txBody>
      </p:sp>
      <p:sp>
        <p:nvSpPr>
          <p:cNvPr id="3" name="Content Placeholder 2">
            <a:extLst>
              <a:ext uri="{FF2B5EF4-FFF2-40B4-BE49-F238E27FC236}">
                <a16:creationId xmlns:a16="http://schemas.microsoft.com/office/drawing/2014/main" id="{6B7B5E43-A195-F14E-BE42-503FB31D77C6}"/>
              </a:ext>
            </a:extLst>
          </p:cNvPr>
          <p:cNvSpPr>
            <a:spLocks noGrp="1"/>
          </p:cNvSpPr>
          <p:nvPr>
            <p:ph idx="1"/>
          </p:nvPr>
        </p:nvSpPr>
        <p:spPr>
          <a:xfrm>
            <a:off x="0" y="1204909"/>
            <a:ext cx="9144000" cy="4622800"/>
          </a:xfrm>
        </p:spPr>
        <p:txBody>
          <a:bodyPr/>
          <a:lstStyle/>
          <a:p>
            <a:r>
              <a:rPr lang="en-US" dirty="0"/>
              <a:t>In 1998 the most common (mode) for years of teaching experience was 15 years</a:t>
            </a:r>
          </a:p>
          <a:p>
            <a:r>
              <a:rPr lang="en-US" dirty="0"/>
              <a:t>In 2012 the mode was 5 years</a:t>
            </a:r>
          </a:p>
          <a:p>
            <a:r>
              <a:rPr lang="en-US" dirty="0"/>
              <a:t>The mode in 2018 is 0-3 years</a:t>
            </a:r>
          </a:p>
        </p:txBody>
      </p:sp>
      <p:sp>
        <p:nvSpPr>
          <p:cNvPr id="4" name="Slide Number Placeholder 3">
            <a:extLst>
              <a:ext uri="{FF2B5EF4-FFF2-40B4-BE49-F238E27FC236}">
                <a16:creationId xmlns:a16="http://schemas.microsoft.com/office/drawing/2014/main" id="{817FA0A8-1354-8946-978B-8F40708E0AD3}"/>
              </a:ext>
            </a:extLst>
          </p:cNvPr>
          <p:cNvSpPr>
            <a:spLocks noGrp="1"/>
          </p:cNvSpPr>
          <p:nvPr>
            <p:ph type="sldNum" sz="quarter" idx="12"/>
          </p:nvPr>
        </p:nvSpPr>
        <p:spPr/>
        <p:txBody>
          <a:bodyPr/>
          <a:lstStyle/>
          <a:p>
            <a:fld id="{783E5F0D-CBDD-6347-A225-5CD5D5BCDEFD}" type="slidenum">
              <a:rPr lang="en-US" smtClean="0"/>
              <a:pPr/>
              <a:t>5</a:t>
            </a:fld>
            <a:endParaRPr lang="en-US"/>
          </a:p>
        </p:txBody>
      </p:sp>
      <p:pic>
        <p:nvPicPr>
          <p:cNvPr id="6" name="Picture 5">
            <a:extLst>
              <a:ext uri="{FF2B5EF4-FFF2-40B4-BE49-F238E27FC236}">
                <a16:creationId xmlns:a16="http://schemas.microsoft.com/office/drawing/2014/main" id="{D02EAC44-5D3C-524B-84EB-51D0D5863CB8}"/>
              </a:ext>
            </a:extLst>
          </p:cNvPr>
          <p:cNvPicPr>
            <a:picLocks noChangeAspect="1"/>
          </p:cNvPicPr>
          <p:nvPr/>
        </p:nvPicPr>
        <p:blipFill>
          <a:blip r:embed="rId2"/>
          <a:stretch>
            <a:fillRect/>
          </a:stretch>
        </p:blipFill>
        <p:spPr>
          <a:xfrm>
            <a:off x="1130300" y="5003800"/>
            <a:ext cx="6883400" cy="1854200"/>
          </a:xfrm>
          <a:prstGeom prst="rect">
            <a:avLst/>
          </a:prstGeom>
        </p:spPr>
      </p:pic>
      <p:sp>
        <p:nvSpPr>
          <p:cNvPr id="7" name="TextBox 6">
            <a:extLst>
              <a:ext uri="{FF2B5EF4-FFF2-40B4-BE49-F238E27FC236}">
                <a16:creationId xmlns:a16="http://schemas.microsoft.com/office/drawing/2014/main" id="{C250580A-CB16-6140-BEB4-9B6D90F311CD}"/>
              </a:ext>
            </a:extLst>
          </p:cNvPr>
          <p:cNvSpPr txBox="1"/>
          <p:nvPr/>
        </p:nvSpPr>
        <p:spPr>
          <a:xfrm>
            <a:off x="6933468" y="4691618"/>
            <a:ext cx="2192716" cy="369332"/>
          </a:xfrm>
          <a:prstGeom prst="rect">
            <a:avLst/>
          </a:prstGeom>
          <a:noFill/>
        </p:spPr>
        <p:txBody>
          <a:bodyPr wrap="none" rtlCol="0">
            <a:spAutoFit/>
          </a:bodyPr>
          <a:lstStyle/>
          <a:p>
            <a:r>
              <a:rPr lang="en-US" b="1" dirty="0"/>
              <a:t>Ingersoll et al. (2018)</a:t>
            </a:r>
          </a:p>
        </p:txBody>
      </p:sp>
    </p:spTree>
    <p:extLst>
      <p:ext uri="{BB962C8B-B14F-4D97-AF65-F5344CB8AC3E}">
        <p14:creationId xmlns:p14="http://schemas.microsoft.com/office/powerpoint/2010/main" val="404597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4772AA-50B2-434A-91B2-E5AE82841A5E}"/>
              </a:ext>
            </a:extLst>
          </p:cNvPr>
          <p:cNvSpPr>
            <a:spLocks noGrp="1"/>
          </p:cNvSpPr>
          <p:nvPr>
            <p:ph type="ctrTitle"/>
          </p:nvPr>
        </p:nvSpPr>
        <p:spPr>
          <a:xfrm>
            <a:off x="0" y="1"/>
            <a:ext cx="9144000" cy="1848677"/>
          </a:xfrm>
        </p:spPr>
        <p:txBody>
          <a:bodyPr/>
          <a:lstStyle/>
          <a:p>
            <a:r>
              <a:rPr lang="en-US" dirty="0"/>
              <a:t>As a rule, teachers learn                      better together</a:t>
            </a:r>
          </a:p>
        </p:txBody>
      </p:sp>
      <p:sp>
        <p:nvSpPr>
          <p:cNvPr id="5" name="Subtitle 4">
            <a:extLst>
              <a:ext uri="{FF2B5EF4-FFF2-40B4-BE49-F238E27FC236}">
                <a16:creationId xmlns:a16="http://schemas.microsoft.com/office/drawing/2014/main" id="{46DE66BB-0ADC-5042-9E04-A547C31EF2BE}"/>
              </a:ext>
            </a:extLst>
          </p:cNvPr>
          <p:cNvSpPr>
            <a:spLocks noGrp="1"/>
          </p:cNvSpPr>
          <p:nvPr>
            <p:ph type="subTitle" idx="1"/>
          </p:nvPr>
        </p:nvSpPr>
        <p:spPr>
          <a:xfrm>
            <a:off x="1371600" y="5685182"/>
            <a:ext cx="6400800" cy="1325217"/>
          </a:xfrm>
        </p:spPr>
        <p:txBody>
          <a:bodyPr/>
          <a:lstStyle/>
          <a:p>
            <a:r>
              <a:rPr lang="en-US" dirty="0"/>
              <a:t>Than they do alone</a:t>
            </a:r>
          </a:p>
        </p:txBody>
      </p:sp>
      <p:pic>
        <p:nvPicPr>
          <p:cNvPr id="7" name="Picture 6">
            <a:extLst>
              <a:ext uri="{FF2B5EF4-FFF2-40B4-BE49-F238E27FC236}">
                <a16:creationId xmlns:a16="http://schemas.microsoft.com/office/drawing/2014/main" id="{6DDCCF08-E8A6-2C49-A51A-8E51FD6986E1}"/>
              </a:ext>
            </a:extLst>
          </p:cNvPr>
          <p:cNvPicPr>
            <a:picLocks noChangeAspect="1"/>
          </p:cNvPicPr>
          <p:nvPr/>
        </p:nvPicPr>
        <p:blipFill>
          <a:blip r:embed="rId2"/>
          <a:stretch>
            <a:fillRect/>
          </a:stretch>
        </p:blipFill>
        <p:spPr>
          <a:xfrm>
            <a:off x="1661844" y="1602277"/>
            <a:ext cx="5820311" cy="4082905"/>
          </a:xfrm>
          <a:prstGeom prst="rect">
            <a:avLst/>
          </a:prstGeom>
        </p:spPr>
      </p:pic>
      <p:sp>
        <p:nvSpPr>
          <p:cNvPr id="8" name="TextBox 7">
            <a:extLst>
              <a:ext uri="{FF2B5EF4-FFF2-40B4-BE49-F238E27FC236}">
                <a16:creationId xmlns:a16="http://schemas.microsoft.com/office/drawing/2014/main" id="{CB59941A-F369-6C4E-9066-A09B2425E7B7}"/>
              </a:ext>
            </a:extLst>
          </p:cNvPr>
          <p:cNvSpPr txBox="1"/>
          <p:nvPr/>
        </p:nvSpPr>
        <p:spPr>
          <a:xfrm>
            <a:off x="7055351" y="6488668"/>
            <a:ext cx="2118529" cy="369332"/>
          </a:xfrm>
          <a:prstGeom prst="rect">
            <a:avLst/>
          </a:prstGeom>
          <a:noFill/>
        </p:spPr>
        <p:txBody>
          <a:bodyPr wrap="none" rtlCol="0">
            <a:spAutoFit/>
          </a:bodyPr>
          <a:lstStyle/>
          <a:p>
            <a:r>
              <a:rPr lang="en-US" b="1" dirty="0"/>
              <a:t>Hattie &amp; </a:t>
            </a:r>
            <a:r>
              <a:rPr lang="en-US" b="1" dirty="0" err="1"/>
              <a:t>Zierer</a:t>
            </a:r>
            <a:r>
              <a:rPr lang="en-US" b="1" dirty="0"/>
              <a:t> 2019</a:t>
            </a:r>
          </a:p>
        </p:txBody>
      </p:sp>
    </p:spTree>
    <p:extLst>
      <p:ext uri="{BB962C8B-B14F-4D97-AF65-F5344CB8AC3E}">
        <p14:creationId xmlns:p14="http://schemas.microsoft.com/office/powerpoint/2010/main" val="8450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2577"/>
            <a:ext cx="8229600" cy="1143000"/>
          </a:xfrm>
        </p:spPr>
        <p:txBody>
          <a:bodyPr>
            <a:normAutofit fontScale="90000"/>
          </a:bodyPr>
          <a:lstStyle/>
          <a:p>
            <a:r>
              <a:rPr lang="en-US" dirty="0"/>
              <a:t>Collaboration does more to advance teachers’ instructional practices than other learning opportunities for individual teachers</a:t>
            </a:r>
          </a:p>
        </p:txBody>
      </p:sp>
      <p:sp>
        <p:nvSpPr>
          <p:cNvPr id="5" name="TextBox 4"/>
          <p:cNvSpPr txBox="1"/>
          <p:nvPr/>
        </p:nvSpPr>
        <p:spPr>
          <a:xfrm>
            <a:off x="7020732" y="6354305"/>
            <a:ext cx="2041200" cy="369332"/>
          </a:xfrm>
          <a:prstGeom prst="rect">
            <a:avLst/>
          </a:prstGeom>
          <a:noFill/>
        </p:spPr>
        <p:txBody>
          <a:bodyPr wrap="none" rtlCol="0">
            <a:spAutoFit/>
          </a:bodyPr>
          <a:lstStyle/>
          <a:p>
            <a:r>
              <a:rPr lang="en-US" b="1" dirty="0" err="1"/>
              <a:t>Schleifer</a:t>
            </a:r>
            <a:r>
              <a:rPr lang="en-US" b="1" dirty="0"/>
              <a:t>, et al 2017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2" y="2944678"/>
            <a:ext cx="6875743" cy="3864167"/>
          </a:xfrm>
          <a:prstGeom prst="rect">
            <a:avLst/>
          </a:prstGeom>
        </p:spPr>
      </p:pic>
    </p:spTree>
    <p:extLst>
      <p:ext uri="{BB962C8B-B14F-4D97-AF65-F5344CB8AC3E}">
        <p14:creationId xmlns:p14="http://schemas.microsoft.com/office/powerpoint/2010/main" val="1887600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197" y="1468008"/>
            <a:ext cx="8229600" cy="1143000"/>
          </a:xfrm>
        </p:spPr>
        <p:txBody>
          <a:bodyPr>
            <a:normAutofit fontScale="90000"/>
          </a:bodyPr>
          <a:lstStyle/>
          <a:p>
            <a:r>
              <a:rPr lang="en-US" dirty="0"/>
              <a:t>The frequency of </a:t>
            </a:r>
            <a:br>
              <a:rPr lang="en-US" dirty="0"/>
            </a:br>
            <a:r>
              <a:rPr lang="en-US" dirty="0"/>
              <a:t>collaborative discussion with peers had one of the largest significant effects on teachers’ self-reported changes in instruction.</a:t>
            </a:r>
          </a:p>
        </p:txBody>
      </p:sp>
      <p:sp>
        <p:nvSpPr>
          <p:cNvPr id="5" name="TextBox 4"/>
          <p:cNvSpPr txBox="1"/>
          <p:nvPr/>
        </p:nvSpPr>
        <p:spPr>
          <a:xfrm>
            <a:off x="7020732" y="6354305"/>
            <a:ext cx="2011448" cy="369332"/>
          </a:xfrm>
          <a:prstGeom prst="rect">
            <a:avLst/>
          </a:prstGeom>
          <a:noFill/>
        </p:spPr>
        <p:txBody>
          <a:bodyPr wrap="none" rtlCol="0">
            <a:spAutoFit/>
          </a:bodyPr>
          <a:lstStyle/>
          <a:p>
            <a:r>
              <a:rPr lang="en-US" dirty="0" err="1"/>
              <a:t>Schleifer</a:t>
            </a:r>
            <a:r>
              <a:rPr lang="en-US" dirty="0"/>
              <a:t>, et al 2017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8534"/>
            <a:ext cx="5393410" cy="3067373"/>
          </a:xfrm>
          <a:prstGeom prst="rect">
            <a:avLst/>
          </a:prstGeom>
        </p:spPr>
      </p:pic>
    </p:spTree>
    <p:extLst>
      <p:ext uri="{BB962C8B-B14F-4D97-AF65-F5344CB8AC3E}">
        <p14:creationId xmlns:p14="http://schemas.microsoft.com/office/powerpoint/2010/main" val="2759095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9204"/>
            <a:ext cx="9144000" cy="1286359"/>
          </a:xfrm>
        </p:spPr>
        <p:txBody>
          <a:bodyPr>
            <a:normAutofit/>
          </a:bodyPr>
          <a:lstStyle/>
          <a:p>
            <a:r>
              <a:rPr lang="en-US" sz="3700" dirty="0"/>
              <a:t>Some of the beneﬁts of Collaborative Inquiry for teachers:</a:t>
            </a:r>
          </a:p>
        </p:txBody>
      </p:sp>
      <p:sp>
        <p:nvSpPr>
          <p:cNvPr id="4" name="Content Placeholder 3"/>
          <p:cNvSpPr>
            <a:spLocks noGrp="1"/>
          </p:cNvSpPr>
          <p:nvPr>
            <p:ph idx="1"/>
          </p:nvPr>
        </p:nvSpPr>
        <p:spPr>
          <a:xfrm>
            <a:off x="108488" y="1600200"/>
            <a:ext cx="8578312" cy="5169932"/>
          </a:xfrm>
        </p:spPr>
        <p:txBody>
          <a:bodyPr>
            <a:normAutofit/>
          </a:bodyPr>
          <a:lstStyle/>
          <a:p>
            <a:r>
              <a:rPr lang="en-US" dirty="0"/>
              <a:t>Development of content and pedagogical knowledge and skills to enhance teaching and student learning, </a:t>
            </a:r>
          </a:p>
          <a:p>
            <a:r>
              <a:rPr lang="en-US" dirty="0"/>
              <a:t>Development of a learning community, and </a:t>
            </a:r>
          </a:p>
          <a:p>
            <a:r>
              <a:rPr lang="en-US" dirty="0"/>
              <a:t>Opportunities for teacher leadership</a:t>
            </a:r>
          </a:p>
        </p:txBody>
      </p:sp>
      <p:sp>
        <p:nvSpPr>
          <p:cNvPr id="5" name="TextBox 4"/>
          <p:cNvSpPr txBox="1"/>
          <p:nvPr/>
        </p:nvSpPr>
        <p:spPr>
          <a:xfrm>
            <a:off x="7149803" y="6400800"/>
            <a:ext cx="1885709" cy="369332"/>
          </a:xfrm>
          <a:prstGeom prst="rect">
            <a:avLst/>
          </a:prstGeom>
          <a:noFill/>
        </p:spPr>
        <p:txBody>
          <a:bodyPr wrap="none" rtlCol="0">
            <a:spAutoFit/>
          </a:bodyPr>
          <a:lstStyle/>
          <a:p>
            <a:r>
              <a:rPr lang="en-US" b="1" dirty="0"/>
              <a:t>Deluca et al. 2017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6780" y="3508658"/>
            <a:ext cx="2448732" cy="1836549"/>
          </a:xfrm>
          <a:prstGeom prst="rect">
            <a:avLst/>
          </a:prstGeom>
        </p:spPr>
      </p:pic>
    </p:spTree>
    <p:extLst>
      <p:ext uri="{BB962C8B-B14F-4D97-AF65-F5344CB8AC3E}">
        <p14:creationId xmlns:p14="http://schemas.microsoft.com/office/powerpoint/2010/main" val="152545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1663163"/>
          </a:xfrm>
        </p:spPr>
        <p:txBody>
          <a:bodyPr>
            <a:normAutofit/>
          </a:bodyPr>
          <a:lstStyle/>
          <a:p>
            <a:r>
              <a:rPr lang="en-US" dirty="0"/>
              <a:t>Teachers </a:t>
            </a:r>
            <a:r>
              <a:rPr lang="en-US"/>
              <a:t>appreciated the </a:t>
            </a:r>
            <a:r>
              <a:rPr lang="en-US" dirty="0"/>
              <a:t>fundamental premise of Collaborative Inquiry:</a:t>
            </a:r>
          </a:p>
        </p:txBody>
      </p:sp>
      <p:sp>
        <p:nvSpPr>
          <p:cNvPr id="5" name="Subtitle 4"/>
          <p:cNvSpPr>
            <a:spLocks noGrp="1"/>
          </p:cNvSpPr>
          <p:nvPr>
            <p:ph type="subTitle" idx="1"/>
          </p:nvPr>
        </p:nvSpPr>
        <p:spPr>
          <a:xfrm>
            <a:off x="1511085" y="5017532"/>
            <a:ext cx="6400800" cy="1752600"/>
          </a:xfrm>
        </p:spPr>
        <p:txBody>
          <a:bodyPr/>
          <a:lstStyle/>
          <a:p>
            <a:r>
              <a:rPr lang="en-US" dirty="0"/>
              <a:t>That teachers are experts</a:t>
            </a:r>
          </a:p>
        </p:txBody>
      </p:sp>
      <p:sp>
        <p:nvSpPr>
          <p:cNvPr id="6" name="TextBox 5"/>
          <p:cNvSpPr txBox="1"/>
          <p:nvPr/>
        </p:nvSpPr>
        <p:spPr>
          <a:xfrm>
            <a:off x="6323308" y="6400800"/>
            <a:ext cx="1863202" cy="369332"/>
          </a:xfrm>
          <a:prstGeom prst="rect">
            <a:avLst/>
          </a:prstGeom>
          <a:noFill/>
        </p:spPr>
        <p:txBody>
          <a:bodyPr wrap="none" rtlCol="0">
            <a:spAutoFit/>
          </a:bodyPr>
          <a:lstStyle/>
          <a:p>
            <a:r>
              <a:rPr lang="en-US" dirty="0"/>
              <a:t>Deluca et al. 2017</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67" y="1640611"/>
            <a:ext cx="5207430" cy="3264800"/>
          </a:xfrm>
          <a:prstGeom prst="rect">
            <a:avLst/>
          </a:prstGeom>
        </p:spPr>
      </p:pic>
    </p:spTree>
    <p:extLst>
      <p:ext uri="{BB962C8B-B14F-4D97-AF65-F5344CB8AC3E}">
        <p14:creationId xmlns:p14="http://schemas.microsoft.com/office/powerpoint/2010/main" val="3691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AE0F-055A-FC4E-8412-FC4085743218}"/>
              </a:ext>
            </a:extLst>
          </p:cNvPr>
          <p:cNvSpPr>
            <a:spLocks noGrp="1"/>
          </p:cNvSpPr>
          <p:nvPr>
            <p:ph type="title"/>
          </p:nvPr>
        </p:nvSpPr>
        <p:spPr/>
        <p:txBody>
          <a:bodyPr/>
          <a:lstStyle/>
          <a:p>
            <a:r>
              <a:rPr lang="en-US" dirty="0"/>
              <a:t>Mindset (Dweck -2019)</a:t>
            </a:r>
          </a:p>
        </p:txBody>
      </p:sp>
      <p:sp>
        <p:nvSpPr>
          <p:cNvPr id="3" name="Content Placeholder 2">
            <a:extLst>
              <a:ext uri="{FF2B5EF4-FFF2-40B4-BE49-F238E27FC236}">
                <a16:creationId xmlns:a16="http://schemas.microsoft.com/office/drawing/2014/main" id="{C5D4D0CA-5440-634D-AFAD-69F7D5C15293}"/>
              </a:ext>
            </a:extLst>
          </p:cNvPr>
          <p:cNvSpPr>
            <a:spLocks noGrp="1"/>
          </p:cNvSpPr>
          <p:nvPr>
            <p:ph idx="1"/>
          </p:nvPr>
        </p:nvSpPr>
        <p:spPr>
          <a:xfrm>
            <a:off x="135467" y="1574800"/>
            <a:ext cx="9008533" cy="5130800"/>
          </a:xfrm>
        </p:spPr>
        <p:txBody>
          <a:bodyPr>
            <a:normAutofit lnSpcReduction="10000"/>
          </a:bodyPr>
          <a:lstStyle/>
          <a:p>
            <a:r>
              <a:rPr lang="en-US" dirty="0"/>
              <a:t>Growth Mindsets are not just for students, </a:t>
            </a:r>
          </a:p>
          <a:p>
            <a:r>
              <a:rPr lang="en-US" dirty="0"/>
              <a:t>A growth mindset for Educators is…</a:t>
            </a:r>
          </a:p>
          <a:p>
            <a:r>
              <a:rPr lang="en-US" dirty="0"/>
              <a:t>“How do I improve?”</a:t>
            </a:r>
          </a:p>
          <a:p>
            <a:pPr lvl="1"/>
            <a:r>
              <a:rPr lang="en-US" dirty="0"/>
              <a:t> Individually, and</a:t>
            </a:r>
          </a:p>
          <a:p>
            <a:pPr lvl="1"/>
            <a:r>
              <a:rPr lang="en-US" dirty="0"/>
              <a:t> Collectively?</a:t>
            </a:r>
          </a:p>
          <a:p>
            <a:r>
              <a:rPr lang="en-US" dirty="0"/>
              <a:t>All educators can get                            better!</a:t>
            </a:r>
          </a:p>
        </p:txBody>
      </p:sp>
      <p:pic>
        <p:nvPicPr>
          <p:cNvPr id="5" name="Picture 4">
            <a:extLst>
              <a:ext uri="{FF2B5EF4-FFF2-40B4-BE49-F238E27FC236}">
                <a16:creationId xmlns:a16="http://schemas.microsoft.com/office/drawing/2014/main" id="{81593F0C-CA1D-594C-A0B0-90768FC1FBA5}"/>
              </a:ext>
            </a:extLst>
          </p:cNvPr>
          <p:cNvPicPr>
            <a:picLocks noChangeAspect="1"/>
          </p:cNvPicPr>
          <p:nvPr/>
        </p:nvPicPr>
        <p:blipFill>
          <a:blip r:embed="rId2"/>
          <a:stretch>
            <a:fillRect/>
          </a:stretch>
        </p:blipFill>
        <p:spPr>
          <a:xfrm>
            <a:off x="5249396" y="4417017"/>
            <a:ext cx="3894604" cy="2440984"/>
          </a:xfrm>
          <a:prstGeom prst="rect">
            <a:avLst/>
          </a:prstGeom>
        </p:spPr>
      </p:pic>
    </p:spTree>
    <p:extLst>
      <p:ext uri="{BB962C8B-B14F-4D97-AF65-F5344CB8AC3E}">
        <p14:creationId xmlns:p14="http://schemas.microsoft.com/office/powerpoint/2010/main" val="26614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0DF5-90E1-B74E-A1F6-7060CA1F47ED}"/>
              </a:ext>
            </a:extLst>
          </p:cNvPr>
          <p:cNvSpPr>
            <a:spLocks noGrp="1"/>
          </p:cNvSpPr>
          <p:nvPr>
            <p:ph type="title"/>
          </p:nvPr>
        </p:nvSpPr>
        <p:spPr/>
        <p:txBody>
          <a:bodyPr>
            <a:normAutofit fontScale="90000"/>
          </a:bodyPr>
          <a:lstStyle/>
          <a:p>
            <a:r>
              <a:rPr lang="en-US" dirty="0"/>
              <a:t>Regardless of which practice you choose, you should…</a:t>
            </a:r>
          </a:p>
        </p:txBody>
      </p:sp>
      <p:sp>
        <p:nvSpPr>
          <p:cNvPr id="3" name="Content Placeholder 2">
            <a:extLst>
              <a:ext uri="{FF2B5EF4-FFF2-40B4-BE49-F238E27FC236}">
                <a16:creationId xmlns:a16="http://schemas.microsoft.com/office/drawing/2014/main" id="{DEDCB6F4-B313-E344-9DDE-7AA75CDC7925}"/>
              </a:ext>
            </a:extLst>
          </p:cNvPr>
          <p:cNvSpPr>
            <a:spLocks noGrp="1"/>
          </p:cNvSpPr>
          <p:nvPr>
            <p:ph idx="1"/>
          </p:nvPr>
        </p:nvSpPr>
        <p:spPr>
          <a:xfrm>
            <a:off x="0" y="1600200"/>
            <a:ext cx="9144000" cy="5257800"/>
          </a:xfrm>
        </p:spPr>
        <p:txBody>
          <a:bodyPr>
            <a:normAutofit fontScale="77500" lnSpcReduction="20000"/>
          </a:bodyPr>
          <a:lstStyle/>
          <a:p>
            <a:r>
              <a:rPr lang="en-US" dirty="0">
                <a:solidFill>
                  <a:srgbClr val="0253FF"/>
                </a:solidFill>
              </a:rPr>
              <a:t>Provide</a:t>
            </a:r>
            <a:r>
              <a:rPr lang="en-US" dirty="0"/>
              <a:t> everyone with </a:t>
            </a:r>
            <a:r>
              <a:rPr lang="en-US" dirty="0">
                <a:solidFill>
                  <a:srgbClr val="0253FF"/>
                </a:solidFill>
              </a:rPr>
              <a:t>a written description </a:t>
            </a:r>
            <a:r>
              <a:rPr lang="en-US" dirty="0"/>
              <a:t>of the purpose and the steps ((including “</a:t>
            </a:r>
            <a:r>
              <a:rPr lang="en-US" dirty="0">
                <a:solidFill>
                  <a:srgbClr val="0253FF"/>
                </a:solidFill>
              </a:rPr>
              <a:t>look-</a:t>
            </a:r>
            <a:r>
              <a:rPr lang="en-US" dirty="0" err="1">
                <a:solidFill>
                  <a:srgbClr val="0253FF"/>
                </a:solidFill>
              </a:rPr>
              <a:t>fors</a:t>
            </a:r>
            <a:r>
              <a:rPr lang="en-US" dirty="0"/>
              <a:t>”)</a:t>
            </a:r>
          </a:p>
          <a:p>
            <a:r>
              <a:rPr lang="en-US" dirty="0"/>
              <a:t>Have at least one person (e.g. instructional coach) </a:t>
            </a:r>
            <a:r>
              <a:rPr lang="en-US" dirty="0">
                <a:solidFill>
                  <a:srgbClr val="0253FF"/>
                </a:solidFill>
              </a:rPr>
              <a:t>demonstrate the practice</a:t>
            </a:r>
          </a:p>
          <a:p>
            <a:r>
              <a:rPr lang="en-US" dirty="0"/>
              <a:t>Have every TBT member </a:t>
            </a:r>
            <a:r>
              <a:rPr lang="en-US" dirty="0">
                <a:solidFill>
                  <a:srgbClr val="0253FF"/>
                </a:solidFill>
              </a:rPr>
              <a:t>Implement and assess the practice</a:t>
            </a:r>
          </a:p>
          <a:p>
            <a:r>
              <a:rPr lang="en-US" dirty="0"/>
              <a:t>Come back together and decide the </a:t>
            </a:r>
            <a:r>
              <a:rPr lang="en-US" dirty="0">
                <a:solidFill>
                  <a:srgbClr val="0253FF"/>
                </a:solidFill>
              </a:rPr>
              <a:t>best way now to use the practice (based on the data)</a:t>
            </a:r>
          </a:p>
          <a:p>
            <a:r>
              <a:rPr lang="en-US" dirty="0"/>
              <a:t>Compare your findings and discuss </a:t>
            </a:r>
            <a:r>
              <a:rPr lang="en-US" dirty="0">
                <a:solidFill>
                  <a:srgbClr val="0253FF"/>
                </a:solidFill>
              </a:rPr>
              <a:t>what is it about the  strategy that causes students to learn?</a:t>
            </a:r>
          </a:p>
          <a:p>
            <a:r>
              <a:rPr lang="en-US" dirty="0"/>
              <a:t>Continue to </a:t>
            </a:r>
            <a:r>
              <a:rPr lang="en-US" dirty="0">
                <a:solidFill>
                  <a:srgbClr val="0253FF"/>
                </a:solidFill>
              </a:rPr>
              <a:t>use and perfect the strategy </a:t>
            </a:r>
            <a:r>
              <a:rPr lang="en-US" dirty="0"/>
              <a:t>until all staff and students are successful</a:t>
            </a:r>
          </a:p>
        </p:txBody>
      </p:sp>
    </p:spTree>
    <p:extLst>
      <p:ext uri="{BB962C8B-B14F-4D97-AF65-F5344CB8AC3E}">
        <p14:creationId xmlns:p14="http://schemas.microsoft.com/office/powerpoint/2010/main" val="41793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 y="747673"/>
            <a:ext cx="4488366" cy="1470025"/>
          </a:xfrm>
        </p:spPr>
        <p:txBody>
          <a:bodyPr/>
          <a:lstStyle/>
          <a:p>
            <a:r>
              <a:rPr lang="en-US" dirty="0"/>
              <a:t>It is NOT about the practices…</a:t>
            </a:r>
          </a:p>
        </p:txBody>
      </p:sp>
      <p:sp>
        <p:nvSpPr>
          <p:cNvPr id="2" name="Subtitle 1">
            <a:extLst>
              <a:ext uri="{FF2B5EF4-FFF2-40B4-BE49-F238E27FC236}">
                <a16:creationId xmlns:a16="http://schemas.microsoft.com/office/drawing/2014/main" id="{FFCE439C-2523-2D44-8E16-E5AC4E05C70B}"/>
              </a:ext>
            </a:extLst>
          </p:cNvPr>
          <p:cNvSpPr>
            <a:spLocks noGrp="1"/>
          </p:cNvSpPr>
          <p:nvPr>
            <p:ph type="subTitle" idx="1"/>
          </p:nvPr>
        </p:nvSpPr>
        <p:spPr>
          <a:xfrm>
            <a:off x="0" y="4817327"/>
            <a:ext cx="9144000" cy="2046247"/>
          </a:xfrm>
        </p:spPr>
        <p:txBody>
          <a:bodyPr>
            <a:normAutofit/>
          </a:bodyPr>
          <a:lstStyle/>
          <a:p>
            <a:r>
              <a:rPr lang="en-US" dirty="0"/>
              <a:t>It’s about HOW those practices help students to learn</a:t>
            </a:r>
          </a:p>
        </p:txBody>
      </p:sp>
      <p:sp>
        <p:nvSpPr>
          <p:cNvPr id="4" name="Slide Number Placeholder 3"/>
          <p:cNvSpPr>
            <a:spLocks noGrp="1"/>
          </p:cNvSpPr>
          <p:nvPr>
            <p:ph type="sldNum" sz="quarter" idx="12"/>
          </p:nvPr>
        </p:nvSpPr>
        <p:spPr/>
        <p:txBody>
          <a:bodyPr/>
          <a:lstStyle/>
          <a:p>
            <a:fld id="{E60B2AC4-85D7-1447-A175-82221B124296}" type="slidenum">
              <a:rPr lang="en-US" smtClean="0"/>
              <a:pPr/>
              <a:t>57</a:t>
            </a:fld>
            <a:endParaRPr lang="en-US"/>
          </a:p>
        </p:txBody>
      </p:sp>
      <p:sp>
        <p:nvSpPr>
          <p:cNvPr id="3" name="TextBox 2">
            <a:extLst>
              <a:ext uri="{FF2B5EF4-FFF2-40B4-BE49-F238E27FC236}">
                <a16:creationId xmlns:a16="http://schemas.microsoft.com/office/drawing/2014/main" id="{F08D2D33-D3BB-EB4A-BE11-252B75A12E39}"/>
              </a:ext>
            </a:extLst>
          </p:cNvPr>
          <p:cNvSpPr txBox="1"/>
          <p:nvPr/>
        </p:nvSpPr>
        <p:spPr>
          <a:xfrm>
            <a:off x="6553200" y="6356350"/>
            <a:ext cx="2079800" cy="369332"/>
          </a:xfrm>
          <a:prstGeom prst="rect">
            <a:avLst/>
          </a:prstGeom>
          <a:noFill/>
        </p:spPr>
        <p:txBody>
          <a:bodyPr wrap="none" rtlCol="0">
            <a:spAutoFit/>
          </a:bodyPr>
          <a:lstStyle/>
          <a:p>
            <a:r>
              <a:rPr lang="en-US" b="1" dirty="0"/>
              <a:t>Jackson, R.R. (2019)</a:t>
            </a:r>
          </a:p>
        </p:txBody>
      </p:sp>
      <p:pic>
        <p:nvPicPr>
          <p:cNvPr id="7" name="Picture 6">
            <a:extLst>
              <a:ext uri="{FF2B5EF4-FFF2-40B4-BE49-F238E27FC236}">
                <a16:creationId xmlns:a16="http://schemas.microsoft.com/office/drawing/2014/main" id="{646A5E34-9A7F-F841-9F9E-80126488AFDA}"/>
              </a:ext>
            </a:extLst>
          </p:cNvPr>
          <p:cNvPicPr>
            <a:picLocks noChangeAspect="1"/>
          </p:cNvPicPr>
          <p:nvPr/>
        </p:nvPicPr>
        <p:blipFill>
          <a:blip r:embed="rId2"/>
          <a:stretch>
            <a:fillRect/>
          </a:stretch>
        </p:blipFill>
        <p:spPr>
          <a:xfrm>
            <a:off x="4640766" y="497311"/>
            <a:ext cx="4046034" cy="2697356"/>
          </a:xfrm>
          <a:prstGeom prst="rect">
            <a:avLst/>
          </a:prstGeom>
        </p:spPr>
      </p:pic>
      <p:pic>
        <p:nvPicPr>
          <p:cNvPr id="9" name="Picture 8">
            <a:extLst>
              <a:ext uri="{FF2B5EF4-FFF2-40B4-BE49-F238E27FC236}">
                <a16:creationId xmlns:a16="http://schemas.microsoft.com/office/drawing/2014/main" id="{75CB28BB-0809-9143-9908-8BB435065EB7}"/>
              </a:ext>
            </a:extLst>
          </p:cNvPr>
          <p:cNvPicPr>
            <a:picLocks noChangeAspect="1"/>
          </p:cNvPicPr>
          <p:nvPr/>
        </p:nvPicPr>
        <p:blipFill>
          <a:blip r:embed="rId3"/>
          <a:stretch>
            <a:fillRect/>
          </a:stretch>
        </p:blipFill>
        <p:spPr>
          <a:xfrm>
            <a:off x="462001" y="2696240"/>
            <a:ext cx="3418623" cy="2121087"/>
          </a:xfrm>
          <a:prstGeom prst="rect">
            <a:avLst/>
          </a:prstGeom>
        </p:spPr>
      </p:pic>
      <p:pic>
        <p:nvPicPr>
          <p:cNvPr id="11" name="Picture 10">
            <a:extLst>
              <a:ext uri="{FF2B5EF4-FFF2-40B4-BE49-F238E27FC236}">
                <a16:creationId xmlns:a16="http://schemas.microsoft.com/office/drawing/2014/main" id="{D1748627-922E-2845-A0C7-59EA5940432E}"/>
              </a:ext>
            </a:extLst>
          </p:cNvPr>
          <p:cNvPicPr>
            <a:picLocks noChangeAspect="1"/>
          </p:cNvPicPr>
          <p:nvPr/>
        </p:nvPicPr>
        <p:blipFill>
          <a:blip r:embed="rId4"/>
          <a:stretch>
            <a:fillRect/>
          </a:stretch>
        </p:blipFill>
        <p:spPr>
          <a:xfrm>
            <a:off x="4342625" y="2854712"/>
            <a:ext cx="3492500" cy="1878978"/>
          </a:xfrm>
          <a:prstGeom prst="rect">
            <a:avLst/>
          </a:prstGeom>
        </p:spPr>
      </p:pic>
    </p:spTree>
    <p:extLst>
      <p:ext uri="{BB962C8B-B14F-4D97-AF65-F5344CB8AC3E}">
        <p14:creationId xmlns:p14="http://schemas.microsoft.com/office/powerpoint/2010/main" val="54370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530E-5CED-C546-9D1B-47DB63C06FA9}"/>
              </a:ext>
            </a:extLst>
          </p:cNvPr>
          <p:cNvSpPr>
            <a:spLocks noGrp="1"/>
          </p:cNvSpPr>
          <p:nvPr>
            <p:ph type="title"/>
          </p:nvPr>
        </p:nvSpPr>
        <p:spPr/>
        <p:txBody>
          <a:bodyPr/>
          <a:lstStyle/>
          <a:p>
            <a:r>
              <a:rPr lang="en-US" dirty="0"/>
              <a:t>This is what the OIP is really about</a:t>
            </a:r>
          </a:p>
        </p:txBody>
      </p:sp>
      <p:sp>
        <p:nvSpPr>
          <p:cNvPr id="3" name="Content Placeholder 2">
            <a:extLst>
              <a:ext uri="{FF2B5EF4-FFF2-40B4-BE49-F238E27FC236}">
                <a16:creationId xmlns:a16="http://schemas.microsoft.com/office/drawing/2014/main" id="{BAE09CB6-6FD4-AF4A-A235-63B1B05A5979}"/>
              </a:ext>
            </a:extLst>
          </p:cNvPr>
          <p:cNvSpPr>
            <a:spLocks noGrp="1"/>
          </p:cNvSpPr>
          <p:nvPr>
            <p:ph idx="1"/>
          </p:nvPr>
        </p:nvSpPr>
        <p:spPr>
          <a:xfrm>
            <a:off x="1" y="1417638"/>
            <a:ext cx="9143999" cy="4849347"/>
          </a:xfrm>
        </p:spPr>
        <p:txBody>
          <a:bodyPr>
            <a:normAutofit fontScale="85000" lnSpcReduction="20000"/>
          </a:bodyPr>
          <a:lstStyle/>
          <a:p>
            <a:r>
              <a:rPr lang="en-US" sz="4500" dirty="0">
                <a:solidFill>
                  <a:srgbClr val="0253FF"/>
                </a:solidFill>
              </a:rPr>
              <a:t>Collaborative Inquiry </a:t>
            </a:r>
          </a:p>
          <a:p>
            <a:pPr lvl="1"/>
            <a:r>
              <a:rPr lang="en-US" dirty="0"/>
              <a:t> (What questions do we have about how our 		students learn best?)</a:t>
            </a:r>
          </a:p>
          <a:p>
            <a:r>
              <a:rPr lang="en-US" sz="4500" dirty="0">
                <a:solidFill>
                  <a:srgbClr val="0253FF"/>
                </a:solidFill>
              </a:rPr>
              <a:t>Collaborative learning</a:t>
            </a:r>
          </a:p>
          <a:p>
            <a:pPr lvl="1"/>
            <a:r>
              <a:rPr lang="en-US" dirty="0"/>
              <a:t> What have we learned together as teams</a:t>
            </a:r>
          </a:p>
          <a:p>
            <a:r>
              <a:rPr lang="en-US" dirty="0"/>
              <a:t>How can we provide more effective </a:t>
            </a:r>
            <a:r>
              <a:rPr lang="en-US" sz="4500" dirty="0">
                <a:solidFill>
                  <a:srgbClr val="0253FF"/>
                </a:solidFill>
              </a:rPr>
              <a:t>feedback and support</a:t>
            </a:r>
            <a:r>
              <a:rPr lang="en-US" dirty="0"/>
              <a:t> to each other at all levels</a:t>
            </a:r>
          </a:p>
          <a:p>
            <a:endParaRPr lang="en-US" dirty="0"/>
          </a:p>
          <a:p>
            <a:pPr algn="ctr"/>
            <a:r>
              <a:rPr lang="en-US" dirty="0"/>
              <a:t>Not Compliance </a:t>
            </a:r>
          </a:p>
        </p:txBody>
      </p:sp>
      <p:pic>
        <p:nvPicPr>
          <p:cNvPr id="4" name="Picture 3">
            <a:extLst>
              <a:ext uri="{FF2B5EF4-FFF2-40B4-BE49-F238E27FC236}">
                <a16:creationId xmlns:a16="http://schemas.microsoft.com/office/drawing/2014/main" id="{E7E572D9-6188-9243-BED3-38C21808E9B7}"/>
              </a:ext>
            </a:extLst>
          </p:cNvPr>
          <p:cNvPicPr>
            <a:picLocks noChangeAspect="1"/>
          </p:cNvPicPr>
          <p:nvPr/>
        </p:nvPicPr>
        <p:blipFill>
          <a:blip r:embed="rId2"/>
          <a:stretch>
            <a:fillRect/>
          </a:stretch>
        </p:blipFill>
        <p:spPr>
          <a:xfrm>
            <a:off x="1" y="5006898"/>
            <a:ext cx="1851102" cy="1851102"/>
          </a:xfrm>
          <a:prstGeom prst="rect">
            <a:avLst/>
          </a:prstGeom>
        </p:spPr>
      </p:pic>
      <p:pic>
        <p:nvPicPr>
          <p:cNvPr id="5" name="image5.png">
            <a:extLst>
              <a:ext uri="{FF2B5EF4-FFF2-40B4-BE49-F238E27FC236}">
                <a16:creationId xmlns:a16="http://schemas.microsoft.com/office/drawing/2014/main" id="{6F877AB7-92BB-104E-9327-6D6FA6BF33DF}"/>
              </a:ext>
            </a:extLst>
          </p:cNvPr>
          <p:cNvPicPr/>
          <p:nvPr/>
        </p:nvPicPr>
        <p:blipFill>
          <a:blip r:embed="rId3"/>
          <a:srcRect l="4339" t="5877" r="5437" b="4908"/>
          <a:stretch>
            <a:fillRect/>
          </a:stretch>
        </p:blipFill>
        <p:spPr>
          <a:xfrm>
            <a:off x="7026662" y="5006898"/>
            <a:ext cx="2117338" cy="1851102"/>
          </a:xfrm>
          <a:prstGeom prst="rect">
            <a:avLst/>
          </a:prstGeom>
          <a:ln/>
        </p:spPr>
      </p:pic>
    </p:spTree>
    <p:extLst>
      <p:ext uri="{BB962C8B-B14F-4D97-AF65-F5344CB8AC3E}">
        <p14:creationId xmlns:p14="http://schemas.microsoft.com/office/powerpoint/2010/main" val="320012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0482"/>
            <a:ext cx="9004515" cy="1675864"/>
          </a:xfrm>
        </p:spPr>
        <p:txBody>
          <a:bodyPr>
            <a:normAutofit/>
          </a:bodyPr>
          <a:lstStyle/>
          <a:p>
            <a:r>
              <a:rPr lang="en-US"/>
              <a:t>Humans are genetically wired </a:t>
            </a:r>
            <a:br>
              <a:rPr lang="en-US"/>
            </a:br>
            <a:r>
              <a:rPr lang="en-US"/>
              <a:t>for teams </a:t>
            </a:r>
            <a:endParaRPr lang="en-US" dirty="0"/>
          </a:p>
        </p:txBody>
      </p:sp>
      <p:sp>
        <p:nvSpPr>
          <p:cNvPr id="4" name="Subtitle 3"/>
          <p:cNvSpPr>
            <a:spLocks noGrp="1"/>
          </p:cNvSpPr>
          <p:nvPr>
            <p:ph type="subTitle" idx="1"/>
          </p:nvPr>
        </p:nvSpPr>
        <p:spPr>
          <a:xfrm>
            <a:off x="123986" y="5012576"/>
            <a:ext cx="9020014" cy="1449092"/>
          </a:xfrm>
        </p:spPr>
        <p:txBody>
          <a:bodyPr>
            <a:normAutofit lnSpcReduction="10000"/>
          </a:bodyPr>
          <a:lstStyle/>
          <a:p>
            <a:r>
              <a:rPr lang="en-US" dirty="0"/>
              <a:t>Cooperation actually engages the reward regions of our brains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259" y="1846346"/>
            <a:ext cx="4664988" cy="3064254"/>
          </a:xfrm>
          <a:prstGeom prst="rect">
            <a:avLst/>
          </a:prstGeom>
        </p:spPr>
      </p:pic>
      <p:sp>
        <p:nvSpPr>
          <p:cNvPr id="6" name="TextBox 5"/>
          <p:cNvSpPr txBox="1"/>
          <p:nvPr/>
        </p:nvSpPr>
        <p:spPr>
          <a:xfrm>
            <a:off x="6390181" y="6480833"/>
            <a:ext cx="2990885" cy="646331"/>
          </a:xfrm>
          <a:prstGeom prst="rect">
            <a:avLst/>
          </a:prstGeom>
          <a:noFill/>
        </p:spPr>
        <p:txBody>
          <a:bodyPr wrap="square" rtlCol="0">
            <a:spAutoFit/>
          </a:bodyPr>
          <a:lstStyle/>
          <a:p>
            <a:r>
              <a:rPr lang="en-US" dirty="0" err="1"/>
              <a:t>Karlgaard</a:t>
            </a:r>
            <a:r>
              <a:rPr lang="en-US" dirty="0"/>
              <a:t>, &amp; Malone (2015)</a:t>
            </a:r>
            <a:br>
              <a:rPr lang="en-US" dirty="0"/>
            </a:br>
            <a:endParaRPr lang="en-US" dirty="0"/>
          </a:p>
        </p:txBody>
      </p:sp>
    </p:spTree>
    <p:extLst>
      <p:ext uri="{BB962C8B-B14F-4D97-AF65-F5344CB8AC3E}">
        <p14:creationId xmlns:p14="http://schemas.microsoft.com/office/powerpoint/2010/main" val="388569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5B14-1283-2343-9AB4-A0EF028A5596}"/>
              </a:ext>
            </a:extLst>
          </p:cNvPr>
          <p:cNvSpPr>
            <a:spLocks noGrp="1"/>
          </p:cNvSpPr>
          <p:nvPr>
            <p:ph type="ctrTitle"/>
          </p:nvPr>
        </p:nvSpPr>
        <p:spPr>
          <a:xfrm>
            <a:off x="0" y="1"/>
            <a:ext cx="9144000" cy="2057400"/>
          </a:xfrm>
        </p:spPr>
        <p:txBody>
          <a:bodyPr>
            <a:normAutofit fontScale="90000"/>
          </a:bodyPr>
          <a:lstStyle/>
          <a:p>
            <a:r>
              <a:rPr lang="en-US" dirty="0"/>
              <a:t>Frustrated by poor pay and            underfunded schools, …</a:t>
            </a:r>
            <a:br>
              <a:rPr lang="en-US" dirty="0"/>
            </a:br>
            <a:endParaRPr lang="en-US" dirty="0"/>
          </a:p>
        </p:txBody>
      </p:sp>
      <p:sp>
        <p:nvSpPr>
          <p:cNvPr id="3" name="Subtitle 2">
            <a:extLst>
              <a:ext uri="{FF2B5EF4-FFF2-40B4-BE49-F238E27FC236}">
                <a16:creationId xmlns:a16="http://schemas.microsoft.com/office/drawing/2014/main" id="{34DD1D8F-3BA1-B243-B4F4-C89343ECC0CA}"/>
              </a:ext>
            </a:extLst>
          </p:cNvPr>
          <p:cNvSpPr>
            <a:spLocks noGrp="1"/>
          </p:cNvSpPr>
          <p:nvPr>
            <p:ph type="subTitle" idx="1"/>
          </p:nvPr>
        </p:nvSpPr>
        <p:spPr>
          <a:xfrm>
            <a:off x="228600" y="4637315"/>
            <a:ext cx="8915400" cy="2220686"/>
          </a:xfrm>
        </p:spPr>
        <p:txBody>
          <a:bodyPr>
            <a:normAutofit fontScale="92500"/>
          </a:bodyPr>
          <a:lstStyle/>
          <a:p>
            <a:r>
              <a:rPr lang="en-US" dirty="0"/>
              <a:t>½ of public school teachers nationally have seriously considered leaving the profession in the past few year </a:t>
            </a:r>
          </a:p>
        </p:txBody>
      </p:sp>
      <p:pic>
        <p:nvPicPr>
          <p:cNvPr id="5" name="Picture 4">
            <a:extLst>
              <a:ext uri="{FF2B5EF4-FFF2-40B4-BE49-F238E27FC236}">
                <a16:creationId xmlns:a16="http://schemas.microsoft.com/office/drawing/2014/main" id="{AE3A3B4E-DCC7-A040-8287-CC8EE752EF5A}"/>
              </a:ext>
            </a:extLst>
          </p:cNvPr>
          <p:cNvPicPr>
            <a:picLocks noChangeAspect="1"/>
          </p:cNvPicPr>
          <p:nvPr/>
        </p:nvPicPr>
        <p:blipFill>
          <a:blip r:embed="rId2"/>
          <a:stretch>
            <a:fillRect/>
          </a:stretch>
        </p:blipFill>
        <p:spPr>
          <a:xfrm>
            <a:off x="653143" y="1489983"/>
            <a:ext cx="3918857" cy="2857500"/>
          </a:xfrm>
          <a:prstGeom prst="rect">
            <a:avLst/>
          </a:prstGeom>
        </p:spPr>
      </p:pic>
      <p:pic>
        <p:nvPicPr>
          <p:cNvPr id="7" name="Picture 6">
            <a:extLst>
              <a:ext uri="{FF2B5EF4-FFF2-40B4-BE49-F238E27FC236}">
                <a16:creationId xmlns:a16="http://schemas.microsoft.com/office/drawing/2014/main" id="{77810CD2-D4CB-C940-8895-4B3B5754B73F}"/>
              </a:ext>
            </a:extLst>
          </p:cNvPr>
          <p:cNvPicPr>
            <a:picLocks noChangeAspect="1"/>
          </p:cNvPicPr>
          <p:nvPr/>
        </p:nvPicPr>
        <p:blipFill>
          <a:blip r:embed="rId3"/>
          <a:stretch>
            <a:fillRect/>
          </a:stretch>
        </p:blipFill>
        <p:spPr>
          <a:xfrm>
            <a:off x="5453743" y="1601951"/>
            <a:ext cx="3690257" cy="2745531"/>
          </a:xfrm>
          <a:prstGeom prst="rect">
            <a:avLst/>
          </a:prstGeom>
        </p:spPr>
      </p:pic>
      <p:sp>
        <p:nvSpPr>
          <p:cNvPr id="4" name="TextBox 3">
            <a:extLst>
              <a:ext uri="{FF2B5EF4-FFF2-40B4-BE49-F238E27FC236}">
                <a16:creationId xmlns:a16="http://schemas.microsoft.com/office/drawing/2014/main" id="{6AA22D25-F589-E941-8FC5-BE3D824A17AA}"/>
              </a:ext>
            </a:extLst>
          </p:cNvPr>
          <p:cNvSpPr txBox="1"/>
          <p:nvPr/>
        </p:nvSpPr>
        <p:spPr>
          <a:xfrm>
            <a:off x="7454347" y="6488668"/>
            <a:ext cx="1509837" cy="369332"/>
          </a:xfrm>
          <a:prstGeom prst="rect">
            <a:avLst/>
          </a:prstGeom>
          <a:noFill/>
        </p:spPr>
        <p:txBody>
          <a:bodyPr wrap="none" rtlCol="0">
            <a:spAutoFit/>
          </a:bodyPr>
          <a:lstStyle/>
          <a:p>
            <a:r>
              <a:rPr lang="en-US" b="1" dirty="0"/>
              <a:t>PDK Poll 2019</a:t>
            </a:r>
          </a:p>
        </p:txBody>
      </p:sp>
    </p:spTree>
    <p:extLst>
      <p:ext uri="{BB962C8B-B14F-4D97-AF65-F5344CB8AC3E}">
        <p14:creationId xmlns:p14="http://schemas.microsoft.com/office/powerpoint/2010/main" val="288146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D443D4-06F1-FF41-BD18-2651C42F0D10}"/>
              </a:ext>
            </a:extLst>
          </p:cNvPr>
          <p:cNvSpPr>
            <a:spLocks noGrp="1"/>
          </p:cNvSpPr>
          <p:nvPr>
            <p:ph type="title"/>
          </p:nvPr>
        </p:nvSpPr>
        <p:spPr/>
        <p:txBody>
          <a:bodyPr>
            <a:noAutofit/>
          </a:bodyPr>
          <a:lstStyle/>
          <a:p>
            <a:r>
              <a:rPr lang="en-US" sz="5000" dirty="0"/>
              <a:t>The absence of collaboration…</a:t>
            </a:r>
            <a:br>
              <a:rPr lang="en-US" sz="5000" dirty="0"/>
            </a:br>
            <a:endParaRPr lang="en-US" sz="5000" dirty="0"/>
          </a:p>
        </p:txBody>
      </p:sp>
      <p:sp>
        <p:nvSpPr>
          <p:cNvPr id="2" name="Content Placeholder 1">
            <a:extLst>
              <a:ext uri="{FF2B5EF4-FFF2-40B4-BE49-F238E27FC236}">
                <a16:creationId xmlns:a16="http://schemas.microsoft.com/office/drawing/2014/main" id="{F4A56B71-0F9A-C24A-B5CF-788387762B33}"/>
              </a:ext>
            </a:extLst>
          </p:cNvPr>
          <p:cNvSpPr>
            <a:spLocks noGrp="1"/>
          </p:cNvSpPr>
          <p:nvPr>
            <p:ph idx="1"/>
          </p:nvPr>
        </p:nvSpPr>
        <p:spPr>
          <a:xfrm>
            <a:off x="169500" y="892098"/>
            <a:ext cx="8229600" cy="5793550"/>
          </a:xfrm>
        </p:spPr>
        <p:txBody>
          <a:bodyPr>
            <a:normAutofit fontScale="92500" lnSpcReduction="20000"/>
          </a:bodyPr>
          <a:lstStyle/>
          <a:p>
            <a:pPr marL="0" indent="0">
              <a:lnSpc>
                <a:spcPct val="200000"/>
              </a:lnSpc>
              <a:buNone/>
            </a:pPr>
            <a:r>
              <a:rPr lang="en-US" sz="5000" dirty="0"/>
              <a:t>“Kills:</a:t>
            </a:r>
          </a:p>
          <a:p>
            <a:pPr>
              <a:lnSpc>
                <a:spcPct val="200000"/>
              </a:lnSpc>
            </a:pPr>
            <a:r>
              <a:rPr lang="en-US" sz="5000" dirty="0"/>
              <a:t>Culture, </a:t>
            </a:r>
          </a:p>
          <a:p>
            <a:pPr>
              <a:lnSpc>
                <a:spcPct val="200000"/>
              </a:lnSpc>
            </a:pPr>
            <a:r>
              <a:rPr lang="en-US" sz="5000" dirty="0"/>
              <a:t>Productivity, </a:t>
            </a:r>
          </a:p>
          <a:p>
            <a:pPr>
              <a:lnSpc>
                <a:spcPct val="200000"/>
              </a:lnSpc>
            </a:pPr>
            <a:r>
              <a:rPr lang="en-US" sz="5000" dirty="0"/>
              <a:t>and Results.”</a:t>
            </a:r>
          </a:p>
          <a:p>
            <a:endParaRPr lang="en-US" dirty="0"/>
          </a:p>
          <a:p>
            <a:endParaRPr lang="en-US" dirty="0"/>
          </a:p>
        </p:txBody>
      </p:sp>
      <p:sp>
        <p:nvSpPr>
          <p:cNvPr id="4" name="Slide Number Placeholder 3">
            <a:extLst>
              <a:ext uri="{FF2B5EF4-FFF2-40B4-BE49-F238E27FC236}">
                <a16:creationId xmlns:a16="http://schemas.microsoft.com/office/drawing/2014/main" id="{A8B6C3FC-90E9-B448-A94B-30253CB3CE51}"/>
              </a:ext>
            </a:extLst>
          </p:cNvPr>
          <p:cNvSpPr>
            <a:spLocks noGrp="1"/>
          </p:cNvSpPr>
          <p:nvPr>
            <p:ph type="sldNum" sz="quarter" idx="12"/>
          </p:nvPr>
        </p:nvSpPr>
        <p:spPr/>
        <p:txBody>
          <a:bodyPr/>
          <a:lstStyle/>
          <a:p>
            <a:fld id="{E60B2AC4-85D7-1447-A175-82221B124296}" type="slidenum">
              <a:rPr lang="en-US" smtClean="0"/>
              <a:pPr/>
              <a:t>60</a:t>
            </a:fld>
            <a:endParaRPr lang="en-US"/>
          </a:p>
        </p:txBody>
      </p:sp>
      <p:sp>
        <p:nvSpPr>
          <p:cNvPr id="7" name="Subtitle 5">
            <a:extLst>
              <a:ext uri="{FF2B5EF4-FFF2-40B4-BE49-F238E27FC236}">
                <a16:creationId xmlns:a16="http://schemas.microsoft.com/office/drawing/2014/main" id="{DD43B5DF-BC33-7C4F-AE12-13BF52165C89}"/>
              </a:ext>
            </a:extLst>
          </p:cNvPr>
          <p:cNvSpPr txBox="1">
            <a:spLocks/>
          </p:cNvSpPr>
          <p:nvPr/>
        </p:nvSpPr>
        <p:spPr>
          <a:xfrm>
            <a:off x="0" y="4910521"/>
            <a:ext cx="9144000" cy="145749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4000" b="1" kern="1200">
                <a:solidFill>
                  <a:srgbClr val="0D0D0D"/>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C2499B1C-271C-4F43-96D5-9377166B7412}"/>
              </a:ext>
            </a:extLst>
          </p:cNvPr>
          <p:cNvSpPr txBox="1"/>
          <p:nvPr/>
        </p:nvSpPr>
        <p:spPr>
          <a:xfrm>
            <a:off x="7620000" y="6368018"/>
            <a:ext cx="1316386" cy="369332"/>
          </a:xfrm>
          <a:prstGeom prst="rect">
            <a:avLst/>
          </a:prstGeom>
          <a:noFill/>
        </p:spPr>
        <p:txBody>
          <a:bodyPr wrap="none" rtlCol="0">
            <a:spAutoFit/>
          </a:bodyPr>
          <a:lstStyle/>
          <a:p>
            <a:r>
              <a:rPr lang="en-US" b="1" dirty="0" err="1"/>
              <a:t>Mautz</a:t>
            </a:r>
            <a:r>
              <a:rPr lang="en-US" b="1" dirty="0"/>
              <a:t> 2019</a:t>
            </a:r>
          </a:p>
        </p:txBody>
      </p:sp>
      <p:pic>
        <p:nvPicPr>
          <p:cNvPr id="6" name="Picture 5">
            <a:extLst>
              <a:ext uri="{FF2B5EF4-FFF2-40B4-BE49-F238E27FC236}">
                <a16:creationId xmlns:a16="http://schemas.microsoft.com/office/drawing/2014/main" id="{C5DE09BA-9FE6-BA40-9E8A-7BA71FEE9720}"/>
              </a:ext>
            </a:extLst>
          </p:cNvPr>
          <p:cNvPicPr>
            <a:picLocks noChangeAspect="1"/>
          </p:cNvPicPr>
          <p:nvPr/>
        </p:nvPicPr>
        <p:blipFill>
          <a:blip r:embed="rId2"/>
          <a:stretch>
            <a:fillRect/>
          </a:stretch>
        </p:blipFill>
        <p:spPr>
          <a:xfrm>
            <a:off x="4954237" y="1883344"/>
            <a:ext cx="1055649" cy="1128620"/>
          </a:xfrm>
          <a:prstGeom prst="rect">
            <a:avLst/>
          </a:prstGeom>
        </p:spPr>
      </p:pic>
      <p:pic>
        <p:nvPicPr>
          <p:cNvPr id="11" name="Picture 10">
            <a:extLst>
              <a:ext uri="{FF2B5EF4-FFF2-40B4-BE49-F238E27FC236}">
                <a16:creationId xmlns:a16="http://schemas.microsoft.com/office/drawing/2014/main" id="{49E91722-8BE8-1A40-8F61-CBBD01495CEA}"/>
              </a:ext>
            </a:extLst>
          </p:cNvPr>
          <p:cNvPicPr>
            <a:picLocks noChangeAspect="1"/>
          </p:cNvPicPr>
          <p:nvPr/>
        </p:nvPicPr>
        <p:blipFill>
          <a:blip r:embed="rId3"/>
          <a:stretch>
            <a:fillRect/>
          </a:stretch>
        </p:blipFill>
        <p:spPr>
          <a:xfrm>
            <a:off x="4572000" y="3961132"/>
            <a:ext cx="1541966" cy="913562"/>
          </a:xfrm>
          <a:prstGeom prst="rect">
            <a:avLst/>
          </a:prstGeom>
        </p:spPr>
      </p:pic>
      <p:pic>
        <p:nvPicPr>
          <p:cNvPr id="15" name="Picture 14">
            <a:extLst>
              <a:ext uri="{FF2B5EF4-FFF2-40B4-BE49-F238E27FC236}">
                <a16:creationId xmlns:a16="http://schemas.microsoft.com/office/drawing/2014/main" id="{A7B1932E-FA5E-BF4E-BAD6-501161CB8A45}"/>
              </a:ext>
            </a:extLst>
          </p:cNvPr>
          <p:cNvPicPr>
            <a:picLocks noChangeAspect="1"/>
          </p:cNvPicPr>
          <p:nvPr/>
        </p:nvPicPr>
        <p:blipFill>
          <a:blip r:embed="rId4"/>
          <a:stretch>
            <a:fillRect/>
          </a:stretch>
        </p:blipFill>
        <p:spPr>
          <a:xfrm>
            <a:off x="4634453" y="5354804"/>
            <a:ext cx="1631047" cy="1240561"/>
          </a:xfrm>
          <a:prstGeom prst="rect">
            <a:avLst/>
          </a:prstGeom>
        </p:spPr>
      </p:pic>
    </p:spTree>
    <p:extLst>
      <p:ext uri="{BB962C8B-B14F-4D97-AF65-F5344CB8AC3E}">
        <p14:creationId xmlns:p14="http://schemas.microsoft.com/office/powerpoint/2010/main" val="4542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185721"/>
            <a:ext cx="8229600" cy="2219708"/>
          </a:xfrm>
        </p:spPr>
        <p:txBody>
          <a:bodyPr>
            <a:noAutofit/>
          </a:bodyPr>
          <a:lstStyle/>
          <a:p>
            <a:pPr algn="ctr"/>
            <a:r>
              <a:rPr lang="en-US" b="1" dirty="0"/>
              <a:t>All successful </a:t>
            </a:r>
            <a:br>
              <a:rPr lang="en-US" b="1" dirty="0"/>
            </a:br>
            <a:r>
              <a:rPr lang="en-US" b="1" dirty="0"/>
              <a:t>school systems </a:t>
            </a:r>
            <a:br>
              <a:rPr lang="en-US" b="1" dirty="0"/>
            </a:br>
            <a:r>
              <a:rPr lang="en-US" b="1" dirty="0"/>
              <a:t>have come to </a:t>
            </a:r>
            <a:br>
              <a:rPr lang="en-US" b="1" dirty="0"/>
            </a:br>
            <a:r>
              <a:rPr lang="en-US" b="1" dirty="0"/>
              <a:t>trust and respect teachers.</a:t>
            </a:r>
            <a:br>
              <a:rPr lang="en-US" b="1" dirty="0"/>
            </a:br>
            <a:r>
              <a:rPr lang="en-US" sz="4500" b="1" dirty="0"/>
              <a:t> </a:t>
            </a:r>
            <a:br>
              <a:rPr lang="en-US" sz="4500" b="1" dirty="0"/>
            </a:br>
            <a:endParaRPr lang="en-US" sz="4500" b="1" dirty="0"/>
          </a:p>
        </p:txBody>
      </p:sp>
      <p:sp>
        <p:nvSpPr>
          <p:cNvPr id="4" name="Rectangle 3"/>
          <p:cNvSpPr/>
          <p:nvPr/>
        </p:nvSpPr>
        <p:spPr>
          <a:xfrm>
            <a:off x="181909" y="6256006"/>
            <a:ext cx="1750800" cy="400110"/>
          </a:xfrm>
          <a:prstGeom prst="rect">
            <a:avLst/>
          </a:prstGeom>
        </p:spPr>
        <p:txBody>
          <a:bodyPr wrap="none">
            <a:spAutoFit/>
          </a:bodyPr>
          <a:lstStyle/>
          <a:p>
            <a:r>
              <a:rPr lang="en-US" sz="2000" b="1" dirty="0" err="1">
                <a:solidFill>
                  <a:srgbClr val="2A2C2D"/>
                </a:solidFill>
                <a:latin typeface="Arial" pitchFamily="34" charset="0"/>
                <a:cs typeface="Arial" pitchFamily="34" charset="0"/>
              </a:rPr>
              <a:t>Fullan</a:t>
            </a:r>
            <a:r>
              <a:rPr lang="en-US" sz="2000" b="1" dirty="0">
                <a:solidFill>
                  <a:srgbClr val="2A2C2D"/>
                </a:solidFill>
                <a:latin typeface="Arial" pitchFamily="34" charset="0"/>
                <a:cs typeface="Arial" pitchFamily="34" charset="0"/>
              </a:rPr>
              <a:t> (2010)</a:t>
            </a:r>
            <a:endParaRPr lang="en-US" sz="2000" dirty="0">
              <a:solidFill>
                <a:srgbClr val="2A2C2D"/>
              </a:solidFill>
              <a:latin typeface="Arial" pitchFamily="34" charset="0"/>
              <a:cs typeface="Arial" pitchFamily="34" charset="0"/>
            </a:endParaRPr>
          </a:p>
        </p:txBody>
      </p:sp>
      <p:pic>
        <p:nvPicPr>
          <p:cNvPr id="5" name="Picture 4" descr="respect.jpg"/>
          <p:cNvPicPr>
            <a:picLocks noChangeAspect="1"/>
          </p:cNvPicPr>
          <p:nvPr/>
        </p:nvPicPr>
        <p:blipFill>
          <a:blip r:embed="rId2"/>
          <a:stretch>
            <a:fillRect/>
          </a:stretch>
        </p:blipFill>
        <p:spPr>
          <a:xfrm>
            <a:off x="4402667" y="524051"/>
            <a:ext cx="4303889" cy="2732097"/>
          </a:xfrm>
          <a:prstGeom prst="rect">
            <a:avLst/>
          </a:prstGeom>
        </p:spPr>
      </p:pic>
      <p:pic>
        <p:nvPicPr>
          <p:cNvPr id="6" name="Picture 5" descr="respect 2.jpg"/>
          <p:cNvPicPr>
            <a:picLocks noChangeAspect="1"/>
          </p:cNvPicPr>
          <p:nvPr/>
        </p:nvPicPr>
        <p:blipFill>
          <a:blip r:embed="rId3"/>
          <a:stretch>
            <a:fillRect/>
          </a:stretch>
        </p:blipFill>
        <p:spPr>
          <a:xfrm>
            <a:off x="300214" y="446969"/>
            <a:ext cx="4102454" cy="2729997"/>
          </a:xfrm>
          <a:prstGeom prst="rect">
            <a:avLst/>
          </a:prstGeom>
        </p:spPr>
      </p:pic>
    </p:spTree>
    <p:extLst>
      <p:ext uri="{BB962C8B-B14F-4D97-AF65-F5344CB8AC3E}">
        <p14:creationId xmlns:p14="http://schemas.microsoft.com/office/powerpoint/2010/main" val="10734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6"/>
          <p:cNvSpPr txBox="1">
            <a:spLocks/>
          </p:cNvSpPr>
          <p:nvPr/>
        </p:nvSpPr>
        <p:spPr>
          <a:xfrm>
            <a:off x="682459" y="209259"/>
            <a:ext cx="7899400" cy="13195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5000" dirty="0"/>
              <a:t>Brian A McNulty Ph. D.</a:t>
            </a:r>
          </a:p>
          <a:p>
            <a:r>
              <a:rPr lang="en-US" sz="3600" dirty="0">
                <a:hlinkClick r:id="rId2"/>
              </a:rPr>
              <a:t>Brian.mcnulty@creativeleadership.net</a:t>
            </a:r>
            <a:endParaRPr lang="en-US" sz="3600" dirty="0"/>
          </a:p>
          <a:p>
            <a:r>
              <a:rPr lang="en-US" sz="3600" dirty="0"/>
              <a:t>303-819-1625 </a:t>
            </a:r>
          </a:p>
        </p:txBody>
      </p:sp>
      <p:pic>
        <p:nvPicPr>
          <p:cNvPr id="5" name="Picture 4">
            <a:extLst>
              <a:ext uri="{FF2B5EF4-FFF2-40B4-BE49-F238E27FC236}">
                <a16:creationId xmlns:a16="http://schemas.microsoft.com/office/drawing/2014/main" id="{EC1F2885-825C-2447-B36B-2EF060125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75" y="2440728"/>
            <a:ext cx="3874168" cy="4417273"/>
          </a:xfrm>
          <a:prstGeom prst="rect">
            <a:avLst/>
          </a:prstGeom>
        </p:spPr>
      </p:pic>
    </p:spTree>
    <p:extLst>
      <p:ext uri="{BB962C8B-B14F-4D97-AF65-F5344CB8AC3E}">
        <p14:creationId xmlns:p14="http://schemas.microsoft.com/office/powerpoint/2010/main" val="218806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E59A-56A5-7E48-925A-36D46F1E973A}"/>
              </a:ext>
            </a:extLst>
          </p:cNvPr>
          <p:cNvSpPr>
            <a:spLocks noGrp="1"/>
          </p:cNvSpPr>
          <p:nvPr>
            <p:ph type="ctrTitle"/>
          </p:nvPr>
        </p:nvSpPr>
        <p:spPr>
          <a:xfrm>
            <a:off x="0" y="1"/>
            <a:ext cx="9144000" cy="1626218"/>
          </a:xfrm>
        </p:spPr>
        <p:txBody>
          <a:bodyPr>
            <a:normAutofit/>
          </a:bodyPr>
          <a:lstStyle/>
          <a:p>
            <a:r>
              <a:rPr lang="en-US" dirty="0"/>
              <a:t>51st year of the PDK poll</a:t>
            </a:r>
          </a:p>
        </p:txBody>
      </p:sp>
      <p:sp>
        <p:nvSpPr>
          <p:cNvPr id="5" name="Subtitle 4">
            <a:extLst>
              <a:ext uri="{FF2B5EF4-FFF2-40B4-BE49-F238E27FC236}">
                <a16:creationId xmlns:a16="http://schemas.microsoft.com/office/drawing/2014/main" id="{B7B8FCD5-19C5-1F45-B679-3F1D6A7F4BEC}"/>
              </a:ext>
            </a:extLst>
          </p:cNvPr>
          <p:cNvSpPr>
            <a:spLocks noGrp="1"/>
          </p:cNvSpPr>
          <p:nvPr>
            <p:ph type="subTitle" idx="1"/>
          </p:nvPr>
        </p:nvSpPr>
        <p:spPr>
          <a:xfrm>
            <a:off x="156117" y="4906536"/>
            <a:ext cx="8987883" cy="1951463"/>
          </a:xfrm>
        </p:spPr>
        <p:txBody>
          <a:bodyPr>
            <a:normAutofit fontScale="92500" lnSpcReduction="10000"/>
          </a:bodyPr>
          <a:lstStyle/>
          <a:p>
            <a:r>
              <a:rPr lang="en-US" dirty="0"/>
              <a:t>includes a random national sample of public school teachers for the first time since 2000</a:t>
            </a:r>
          </a:p>
        </p:txBody>
      </p:sp>
      <p:pic>
        <p:nvPicPr>
          <p:cNvPr id="7" name="Picture 6">
            <a:extLst>
              <a:ext uri="{FF2B5EF4-FFF2-40B4-BE49-F238E27FC236}">
                <a16:creationId xmlns:a16="http://schemas.microsoft.com/office/drawing/2014/main" id="{C1A8E144-C698-2441-BCF1-2A5A57B39EB2}"/>
              </a:ext>
            </a:extLst>
          </p:cNvPr>
          <p:cNvPicPr>
            <a:picLocks noChangeAspect="1"/>
          </p:cNvPicPr>
          <p:nvPr/>
        </p:nvPicPr>
        <p:blipFill>
          <a:blip r:embed="rId2"/>
          <a:stretch>
            <a:fillRect/>
          </a:stretch>
        </p:blipFill>
        <p:spPr>
          <a:xfrm>
            <a:off x="156117" y="1626219"/>
            <a:ext cx="5021366" cy="2811965"/>
          </a:xfrm>
          <a:prstGeom prst="rect">
            <a:avLst/>
          </a:prstGeom>
        </p:spPr>
      </p:pic>
      <p:pic>
        <p:nvPicPr>
          <p:cNvPr id="9" name="Picture 8">
            <a:extLst>
              <a:ext uri="{FF2B5EF4-FFF2-40B4-BE49-F238E27FC236}">
                <a16:creationId xmlns:a16="http://schemas.microsoft.com/office/drawing/2014/main" id="{71749CA3-9E14-C74E-B8DD-2E86DFAE1B3B}"/>
              </a:ext>
            </a:extLst>
          </p:cNvPr>
          <p:cNvPicPr>
            <a:picLocks noChangeAspect="1"/>
          </p:cNvPicPr>
          <p:nvPr/>
        </p:nvPicPr>
        <p:blipFill>
          <a:blip r:embed="rId3"/>
          <a:stretch>
            <a:fillRect/>
          </a:stretch>
        </p:blipFill>
        <p:spPr>
          <a:xfrm>
            <a:off x="5331941" y="1626218"/>
            <a:ext cx="3657600" cy="2811965"/>
          </a:xfrm>
          <a:prstGeom prst="rect">
            <a:avLst/>
          </a:prstGeom>
        </p:spPr>
      </p:pic>
      <p:sp>
        <p:nvSpPr>
          <p:cNvPr id="10" name="TextBox 9">
            <a:extLst>
              <a:ext uri="{FF2B5EF4-FFF2-40B4-BE49-F238E27FC236}">
                <a16:creationId xmlns:a16="http://schemas.microsoft.com/office/drawing/2014/main" id="{FF58B2A2-5B16-A147-90B1-FAF99F84E780}"/>
              </a:ext>
            </a:extLst>
          </p:cNvPr>
          <p:cNvSpPr txBox="1"/>
          <p:nvPr/>
        </p:nvSpPr>
        <p:spPr>
          <a:xfrm>
            <a:off x="7454347" y="6488668"/>
            <a:ext cx="1509837" cy="369332"/>
          </a:xfrm>
          <a:prstGeom prst="rect">
            <a:avLst/>
          </a:prstGeom>
          <a:noFill/>
        </p:spPr>
        <p:txBody>
          <a:bodyPr wrap="none" rtlCol="0">
            <a:spAutoFit/>
          </a:bodyPr>
          <a:lstStyle/>
          <a:p>
            <a:r>
              <a:rPr lang="en-US" b="1" dirty="0"/>
              <a:t>PDK Poll 2019</a:t>
            </a:r>
          </a:p>
        </p:txBody>
      </p:sp>
    </p:spTree>
    <p:extLst>
      <p:ext uri="{BB962C8B-B14F-4D97-AF65-F5344CB8AC3E}">
        <p14:creationId xmlns:p14="http://schemas.microsoft.com/office/powerpoint/2010/main" val="284951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C6A92F-8CEA-7C48-8117-5799FBE8E681}"/>
              </a:ext>
            </a:extLst>
          </p:cNvPr>
          <p:cNvSpPr>
            <a:spLocks noGrp="1"/>
          </p:cNvSpPr>
          <p:nvPr>
            <p:ph type="ctrTitle"/>
          </p:nvPr>
        </p:nvSpPr>
        <p:spPr>
          <a:xfrm>
            <a:off x="1" y="1"/>
            <a:ext cx="9144000" cy="1614485"/>
          </a:xfrm>
        </p:spPr>
        <p:txBody>
          <a:bodyPr>
            <a:normAutofit fontScale="90000"/>
          </a:bodyPr>
          <a:lstStyle/>
          <a:p>
            <a:r>
              <a:rPr lang="en-US" dirty="0"/>
              <a:t>The biggest problem facing local schools </a:t>
            </a:r>
            <a:br>
              <a:rPr lang="en-US" dirty="0"/>
            </a:br>
            <a:r>
              <a:rPr lang="en-US" dirty="0"/>
              <a:t>for the 18th consecutive year…</a:t>
            </a:r>
          </a:p>
        </p:txBody>
      </p:sp>
      <p:sp>
        <p:nvSpPr>
          <p:cNvPr id="6" name="Subtitle 5">
            <a:extLst>
              <a:ext uri="{FF2B5EF4-FFF2-40B4-BE49-F238E27FC236}">
                <a16:creationId xmlns:a16="http://schemas.microsoft.com/office/drawing/2014/main" id="{6FF0819E-B7EE-DF44-9571-86F4D50E932B}"/>
              </a:ext>
            </a:extLst>
          </p:cNvPr>
          <p:cNvSpPr>
            <a:spLocks noGrp="1"/>
          </p:cNvSpPr>
          <p:nvPr>
            <p:ph type="subTitle" idx="1"/>
          </p:nvPr>
        </p:nvSpPr>
        <p:spPr>
          <a:xfrm>
            <a:off x="55997" y="4699569"/>
            <a:ext cx="9144000" cy="1973765"/>
          </a:xfrm>
        </p:spPr>
        <p:txBody>
          <a:bodyPr>
            <a:normAutofit lnSpcReduction="10000"/>
          </a:bodyPr>
          <a:lstStyle/>
          <a:p>
            <a:r>
              <a:rPr lang="en-US" dirty="0"/>
              <a:t>lack of financial support for the public schools                                  (including teacher salaries)</a:t>
            </a:r>
          </a:p>
        </p:txBody>
      </p:sp>
      <p:pic>
        <p:nvPicPr>
          <p:cNvPr id="8" name="Picture 7">
            <a:extLst>
              <a:ext uri="{FF2B5EF4-FFF2-40B4-BE49-F238E27FC236}">
                <a16:creationId xmlns:a16="http://schemas.microsoft.com/office/drawing/2014/main" id="{B33BB0FD-613B-E84D-BA21-994CE4C29D61}"/>
              </a:ext>
            </a:extLst>
          </p:cNvPr>
          <p:cNvPicPr>
            <a:picLocks noChangeAspect="1"/>
          </p:cNvPicPr>
          <p:nvPr/>
        </p:nvPicPr>
        <p:blipFill>
          <a:blip r:embed="rId2"/>
          <a:stretch>
            <a:fillRect/>
          </a:stretch>
        </p:blipFill>
        <p:spPr>
          <a:xfrm>
            <a:off x="1227116" y="1799152"/>
            <a:ext cx="6801762" cy="2611726"/>
          </a:xfrm>
          <a:prstGeom prst="rect">
            <a:avLst/>
          </a:prstGeom>
        </p:spPr>
      </p:pic>
      <p:sp>
        <p:nvSpPr>
          <p:cNvPr id="9" name="TextBox 8">
            <a:extLst>
              <a:ext uri="{FF2B5EF4-FFF2-40B4-BE49-F238E27FC236}">
                <a16:creationId xmlns:a16="http://schemas.microsoft.com/office/drawing/2014/main" id="{6164CF70-0F21-1B49-A9D9-90752DCD3250}"/>
              </a:ext>
            </a:extLst>
          </p:cNvPr>
          <p:cNvSpPr txBox="1"/>
          <p:nvPr/>
        </p:nvSpPr>
        <p:spPr>
          <a:xfrm>
            <a:off x="7634163" y="6488668"/>
            <a:ext cx="1509837" cy="369332"/>
          </a:xfrm>
          <a:prstGeom prst="rect">
            <a:avLst/>
          </a:prstGeom>
          <a:noFill/>
        </p:spPr>
        <p:txBody>
          <a:bodyPr wrap="none" rtlCol="0">
            <a:spAutoFit/>
          </a:bodyPr>
          <a:lstStyle/>
          <a:p>
            <a:r>
              <a:rPr lang="en-US" b="1" dirty="0"/>
              <a:t>PDK Poll 2019</a:t>
            </a:r>
          </a:p>
        </p:txBody>
      </p:sp>
    </p:spTree>
    <p:extLst>
      <p:ext uri="{BB962C8B-B14F-4D97-AF65-F5344CB8AC3E}">
        <p14:creationId xmlns:p14="http://schemas.microsoft.com/office/powerpoint/2010/main" val="10756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CCF4E-06DE-274F-861B-937A57859565}"/>
              </a:ext>
            </a:extLst>
          </p:cNvPr>
          <p:cNvPicPr>
            <a:picLocks noChangeAspect="1"/>
          </p:cNvPicPr>
          <p:nvPr/>
        </p:nvPicPr>
        <p:blipFill>
          <a:blip r:embed="rId2"/>
          <a:stretch>
            <a:fillRect/>
          </a:stretch>
        </p:blipFill>
        <p:spPr>
          <a:xfrm>
            <a:off x="12700" y="391886"/>
            <a:ext cx="9118600" cy="6008914"/>
          </a:xfrm>
          <a:prstGeom prst="rect">
            <a:avLst/>
          </a:prstGeom>
        </p:spPr>
      </p:pic>
      <p:sp>
        <p:nvSpPr>
          <p:cNvPr id="6" name="TextBox 5">
            <a:extLst>
              <a:ext uri="{FF2B5EF4-FFF2-40B4-BE49-F238E27FC236}">
                <a16:creationId xmlns:a16="http://schemas.microsoft.com/office/drawing/2014/main" id="{ECFFF473-6B79-8246-AA49-8A6E5849B68B}"/>
              </a:ext>
            </a:extLst>
          </p:cNvPr>
          <p:cNvSpPr txBox="1"/>
          <p:nvPr/>
        </p:nvSpPr>
        <p:spPr>
          <a:xfrm>
            <a:off x="2252648" y="6522122"/>
            <a:ext cx="1509837" cy="369332"/>
          </a:xfrm>
          <a:prstGeom prst="rect">
            <a:avLst/>
          </a:prstGeom>
          <a:noFill/>
        </p:spPr>
        <p:txBody>
          <a:bodyPr wrap="none" rtlCol="0">
            <a:spAutoFit/>
          </a:bodyPr>
          <a:lstStyle/>
          <a:p>
            <a:r>
              <a:rPr lang="en-US" b="1" dirty="0"/>
              <a:t>PDK Poll 2019</a:t>
            </a:r>
          </a:p>
        </p:txBody>
      </p:sp>
      <p:sp>
        <p:nvSpPr>
          <p:cNvPr id="2" name="Donut 1">
            <a:extLst>
              <a:ext uri="{FF2B5EF4-FFF2-40B4-BE49-F238E27FC236}">
                <a16:creationId xmlns:a16="http://schemas.microsoft.com/office/drawing/2014/main" id="{114DC6A7-47DE-C04F-9D51-1AA33CAE0A8A}"/>
              </a:ext>
            </a:extLst>
          </p:cNvPr>
          <p:cNvSpPr/>
          <p:nvPr/>
        </p:nvSpPr>
        <p:spPr>
          <a:xfrm>
            <a:off x="758283" y="5687122"/>
            <a:ext cx="691376" cy="96391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90F347C8-94A6-8042-9D5D-254422F2E5D8}"/>
              </a:ext>
            </a:extLst>
          </p:cNvPr>
          <p:cNvSpPr/>
          <p:nvPr/>
        </p:nvSpPr>
        <p:spPr>
          <a:xfrm>
            <a:off x="4506686" y="5687122"/>
            <a:ext cx="379317" cy="96391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79C1B346-0B40-3743-B95B-B946EB51304A}"/>
              </a:ext>
            </a:extLst>
          </p:cNvPr>
          <p:cNvSpPr/>
          <p:nvPr/>
        </p:nvSpPr>
        <p:spPr>
          <a:xfrm>
            <a:off x="5435721" y="5562006"/>
            <a:ext cx="4037251" cy="1089026"/>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66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2E3CD24E03B94D9E299C01D606D2A4" ma:contentTypeVersion="15" ma:contentTypeDescription="Create a new document." ma:contentTypeScope="" ma:versionID="95d39450e44c5c91bfd723f454e7fc68">
  <xsd:schema xmlns:xsd="http://www.w3.org/2001/XMLSchema" xmlns:xs="http://www.w3.org/2001/XMLSchema" xmlns:p="http://schemas.microsoft.com/office/2006/metadata/properties" xmlns:ns2="292dcb82-c998-40c8-ba8d-01502731b5b8" xmlns:ns3="3d91fff0-cfe8-4662-a43e-734d3fcb3722" targetNamespace="http://schemas.microsoft.com/office/2006/metadata/properties" ma:root="true" ma:fieldsID="179810351fa6658a58f678673168bf70" ns2:_="" ns3:_="">
    <xsd:import namespace="292dcb82-c998-40c8-ba8d-01502731b5b8"/>
    <xsd:import namespace="3d91fff0-cfe8-4662-a43e-734d3fcb37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Date" minOccurs="0"/>
                <xsd:element ref="ns2:_Flow_SignoffStatu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dcb82-c998-40c8-ba8d-01502731b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Date" ma:index="16" nillable="true" ma:displayName="Date" ma:format="DateOnly" ma:internalName="Date">
      <xsd:simpleType>
        <xsd:restriction base="dms:DateTime"/>
      </xsd:simpleType>
    </xsd:element>
    <xsd:element name="_Flow_SignoffStatus" ma:index="17" nillable="true" ma:displayName="Sign-off status" ma:internalName="_x0024_Resources_x003a_core_x002c_Signoff_Status_x003b_">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91fff0-cfe8-4662-a43e-734d3fcb37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292dcb82-c998-40c8-ba8d-01502731b5b8" xsi:nil="true"/>
    <_Flow_SignoffStatus xmlns="292dcb82-c998-40c8-ba8d-01502731b5b8" xsi:nil="true"/>
  </documentManagement>
</p:properties>
</file>

<file path=customXml/itemProps1.xml><?xml version="1.0" encoding="utf-8"?>
<ds:datastoreItem xmlns:ds="http://schemas.openxmlformats.org/officeDocument/2006/customXml" ds:itemID="{BEAC7154-DEA7-4F3C-A2CA-8DBC62549491}"/>
</file>

<file path=customXml/itemProps2.xml><?xml version="1.0" encoding="utf-8"?>
<ds:datastoreItem xmlns:ds="http://schemas.openxmlformats.org/officeDocument/2006/customXml" ds:itemID="{25342568-DC15-450E-9C23-42E9DA2E4590}"/>
</file>

<file path=customXml/itemProps3.xml><?xml version="1.0" encoding="utf-8"?>
<ds:datastoreItem xmlns:ds="http://schemas.openxmlformats.org/officeDocument/2006/customXml" ds:itemID="{0E79C11A-39FB-425F-B8C0-B5F6FEF0F3AB}"/>
</file>

<file path=docProps/app.xml><?xml version="1.0" encoding="utf-8"?>
<Properties xmlns="http://schemas.openxmlformats.org/officeDocument/2006/extended-properties" xmlns:vt="http://schemas.openxmlformats.org/officeDocument/2006/docPropsVTypes">
  <Template/>
  <TotalTime>9644</TotalTime>
  <Words>1667</Words>
  <Application>Microsoft Macintosh PowerPoint</Application>
  <PresentationFormat>On-screen Show (4:3)</PresentationFormat>
  <Paragraphs>227</Paragraphs>
  <Slides>62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ＭＳ Ｐゴシック</vt:lpstr>
      <vt:lpstr>ヒラギノ角ゴ Pro W3</vt:lpstr>
      <vt:lpstr>Arial</vt:lpstr>
      <vt:lpstr>Arial Black</vt:lpstr>
      <vt:lpstr>Arial Narrow</vt:lpstr>
      <vt:lpstr>Calibri</vt:lpstr>
      <vt:lpstr>Mangal</vt:lpstr>
      <vt:lpstr>Symbol</vt:lpstr>
      <vt:lpstr>Times New Roman</vt:lpstr>
      <vt:lpstr>Office Theme</vt:lpstr>
      <vt:lpstr>OIP Re-boot and teacher learning</vt:lpstr>
      <vt:lpstr>PowerPoint Presentation</vt:lpstr>
      <vt:lpstr>2019 PDK Poll on Education</vt:lpstr>
      <vt:lpstr>MODE</vt:lpstr>
      <vt:lpstr>Changes in the teacher experience</vt:lpstr>
      <vt:lpstr>Frustrated by poor pay and            underfunded schools, … </vt:lpstr>
      <vt:lpstr>51st year of the PDK poll</vt:lpstr>
      <vt:lpstr>The biggest problem facing local schools  for the 18th consecutive year…</vt:lpstr>
      <vt:lpstr>PowerPoint Presentation</vt:lpstr>
      <vt:lpstr>Half of teachers say                                      they’ve seriously considered leaving the profession in recent years         </vt:lpstr>
      <vt:lpstr>PowerPoint Presentation</vt:lpstr>
      <vt:lpstr>PowerPoint Presentation</vt:lpstr>
      <vt:lpstr>PowerPoint Presentation</vt:lpstr>
      <vt:lpstr>PowerPoint Presentation</vt:lpstr>
      <vt:lpstr>PowerPoint Presentation</vt:lpstr>
      <vt:lpstr>Ohio’s Strategic Plan Each Child, Our Future  </vt:lpstr>
      <vt:lpstr>Change to the OIP</vt:lpstr>
      <vt:lpstr>PowerPoint Presentation</vt:lpstr>
      <vt:lpstr>Collaborative Inquiry</vt:lpstr>
      <vt:lpstr>“The OIP is not compliance-focused; </vt:lpstr>
      <vt:lpstr>The OIP as an Organizational Strategy </vt:lpstr>
      <vt:lpstr>Components of the OIP</vt:lpstr>
      <vt:lpstr>The Ohio Improvement Process</vt:lpstr>
      <vt:lpstr>Step 1:    Identifying Needs</vt:lpstr>
      <vt:lpstr>Step 2  Effective Strategy Selection</vt:lpstr>
      <vt:lpstr>Step 3  Effective Strategy- Plan for Implementation</vt:lpstr>
      <vt:lpstr>Step 4  Effective Strategy- Implementation &amp; Monitoring</vt:lpstr>
      <vt:lpstr>Step 5: Examine, Reflect and Adjust</vt:lpstr>
      <vt:lpstr>What outcomes are we trying to achieve with the OIP?</vt:lpstr>
      <vt:lpstr>What level of responsibility do you –as a principal have for instructional improvement in your school?</vt:lpstr>
      <vt:lpstr>What level of responsibility do you –as a principal have for instructional improvement in your school?</vt:lpstr>
      <vt:lpstr>What level of responsibility do you –as a principal have for instructional improvement in your school?</vt:lpstr>
      <vt:lpstr>Better outcomes for students…</vt:lpstr>
      <vt:lpstr>The only way to achieve large-scale and sustainable improvement is to invest in</vt:lpstr>
      <vt:lpstr>“We must stop allowing teachers to work alone, behind closed doors and in isolation</vt:lpstr>
      <vt:lpstr>What does collective capacity building and collective learning look like?</vt:lpstr>
      <vt:lpstr>If the new OIP- Reboot is about Collaborative learning…</vt:lpstr>
      <vt:lpstr>New research on Collaborative Learning</vt:lpstr>
      <vt:lpstr>Eight recent studies all found that student achievement was greater in schools where teachers participated in learning communities </vt:lpstr>
      <vt:lpstr>A review of 11 studies suggests that TBTs can increase collaboration among teachers and that  a focus on student learning in TBTs  is key to their potential to improve student achievement</vt:lpstr>
      <vt:lpstr>Techers improve at faster rates  when working in schools  with strong quality collaboration </vt:lpstr>
      <vt:lpstr>More than two-thirds of older and younger teachers in a national survey said they prefer a school characterized by collaboration among teachers</vt:lpstr>
      <vt:lpstr>Teachers explained that knowing that their colleagues were also trying  new activities and were willing to discuss successes and failures  inspired them to take risks that they would not have taken otherwise.</vt:lpstr>
      <vt:lpstr>In a survey of over 9000 teachers,  they perceived that the most helpful and effective focus of collaboration… </vt:lpstr>
      <vt:lpstr>There Are Many Practices That Have A Significant Effect On Student Performance </vt:lpstr>
      <vt:lpstr>Teacher Practices</vt:lpstr>
      <vt:lpstr>Classroom Discussion (0.82) Look-Fors</vt:lpstr>
      <vt:lpstr>What is a good teacher- Hattie (2019)</vt:lpstr>
      <vt:lpstr>Collaboration assists in critiquing our concept of “Impact” </vt:lpstr>
      <vt:lpstr>As a rule, teachers learn                      better together</vt:lpstr>
      <vt:lpstr>Collaboration does more to advance teachers’ instructional practices than other learning opportunities for individual teachers</vt:lpstr>
      <vt:lpstr>The frequency of  collaborative discussion with peers had one of the largest significant effects on teachers’ self-reported changes in instruction.</vt:lpstr>
      <vt:lpstr>Some of the beneﬁts of Collaborative Inquiry for teachers:</vt:lpstr>
      <vt:lpstr>Teachers appreciated the fundamental premise of Collaborative Inquiry:</vt:lpstr>
      <vt:lpstr>Mindset (Dweck -2019)</vt:lpstr>
      <vt:lpstr>Regardless of which practice you choose, you should…</vt:lpstr>
      <vt:lpstr>It is NOT about the practices…</vt:lpstr>
      <vt:lpstr>This is what the OIP is really about</vt:lpstr>
      <vt:lpstr>Humans are genetically wired  for teams </vt:lpstr>
      <vt:lpstr>The absence of collaboration… </vt:lpstr>
      <vt:lpstr>All successful  school systems  have come to  trust and respect teachers.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Slides Master</dc:title>
  <dc:creator>BRIAN MCNULTY</dc:creator>
  <cp:lastModifiedBy>BRIAN A MCNULTY</cp:lastModifiedBy>
  <cp:revision>87</cp:revision>
  <dcterms:created xsi:type="dcterms:W3CDTF">2015-06-11T17:47:43Z</dcterms:created>
  <dcterms:modified xsi:type="dcterms:W3CDTF">2019-11-14T21:09:59Z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0x010100B52E3CD24E03B94D9E299C01D606D2A4</vt:lpwstr>
  </property>
</Properties>
</file>