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0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2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1"/>
  </p:sldMasterIdLst>
  <p:notesMasterIdLst>
    <p:notesMasterId r:id="rId34"/>
  </p:notesMasterIdLst>
  <p:sldIdLst>
    <p:sldId id="556" r:id="rId2"/>
    <p:sldId id="443" r:id="rId3"/>
    <p:sldId id="1733" r:id="rId4"/>
    <p:sldId id="1732" r:id="rId5"/>
    <p:sldId id="1734" r:id="rId6"/>
    <p:sldId id="267" r:id="rId7"/>
    <p:sldId id="278" r:id="rId8"/>
    <p:sldId id="277" r:id="rId9"/>
    <p:sldId id="268" r:id="rId10"/>
    <p:sldId id="285" r:id="rId11"/>
    <p:sldId id="1735" r:id="rId12"/>
    <p:sldId id="269" r:id="rId13"/>
    <p:sldId id="1736" r:id="rId14"/>
    <p:sldId id="1737" r:id="rId15"/>
    <p:sldId id="1738" r:id="rId16"/>
    <p:sldId id="273" r:id="rId17"/>
    <p:sldId id="1739" r:id="rId18"/>
    <p:sldId id="281" r:id="rId19"/>
    <p:sldId id="1740" r:id="rId20"/>
    <p:sldId id="272" r:id="rId21"/>
    <p:sldId id="1741" r:id="rId22"/>
    <p:sldId id="282" r:id="rId23"/>
    <p:sldId id="1742" r:id="rId24"/>
    <p:sldId id="274" r:id="rId25"/>
    <p:sldId id="1743" r:id="rId26"/>
    <p:sldId id="283" r:id="rId27"/>
    <p:sldId id="1744" r:id="rId28"/>
    <p:sldId id="275" r:id="rId29"/>
    <p:sldId id="1745" r:id="rId30"/>
    <p:sldId id="284" r:id="rId31"/>
    <p:sldId id="276" r:id="rId32"/>
    <p:sldId id="1012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5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501"/>
    <p:restoredTop sz="92876"/>
  </p:normalViewPr>
  <p:slideViewPr>
    <p:cSldViewPr snapToGrid="0" snapToObjects="1">
      <p:cViewPr varScale="1">
        <p:scale>
          <a:sx n="57" d="100"/>
          <a:sy n="57" d="100"/>
        </p:scale>
        <p:origin x="47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F91D58-A057-E84E-A171-94C8616AD87F}" type="datetimeFigureOut">
              <a:rPr lang="en-US" smtClean="0"/>
              <a:t>10/28/19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0CCA0-EA6E-DD4A-A09E-3BD8FAA4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64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6612" fontAlgn="auto">
              <a:spcBef>
                <a:spcPct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74F57-505D-41B9-A904-04ACF0C531B6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&lt;&lt;1&gt;&gt; Leadership Summit Denver, Colorado • June 26-27, 2012</a:t>
            </a:r>
          </a:p>
        </p:txBody>
      </p:sp>
    </p:spTree>
    <p:extLst>
      <p:ext uri="{BB962C8B-B14F-4D97-AF65-F5344CB8AC3E}">
        <p14:creationId xmlns:p14="http://schemas.microsoft.com/office/powerpoint/2010/main" val="3950382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4500" b="1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43B12-DEFA-B245-A833-03B62EAD6F97}" type="datetimeFigureOut">
              <a:rPr lang="en-US" smtClean="0"/>
              <a:t>10/28/19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A7C8A-80E3-F342-A618-B030C9A5B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149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43B12-DEFA-B245-A833-03B62EAD6F97}" type="datetimeFigureOut">
              <a:rPr lang="en-US" smtClean="0"/>
              <a:t>10/28/19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A7C8A-80E3-F342-A618-B030C9A5B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723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43B12-DEFA-B245-A833-03B62EAD6F97}" type="datetimeFigureOut">
              <a:rPr lang="en-US" smtClean="0"/>
              <a:t>10/28/19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A7C8A-80E3-F342-A618-B030C9A5B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43B12-DEFA-B245-A833-03B62EAD6F97}" type="datetimeFigureOut">
              <a:rPr lang="en-US" smtClean="0"/>
              <a:t>10/28/19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A7C8A-80E3-F342-A618-B030C9A5B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15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43B12-DEFA-B245-A833-03B62EAD6F97}" type="datetimeFigureOut">
              <a:rPr lang="en-US" smtClean="0"/>
              <a:t>10/28/19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A7C8A-80E3-F342-A618-B030C9A5B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834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43B12-DEFA-B245-A833-03B62EAD6F97}" type="datetimeFigureOut">
              <a:rPr lang="en-US" smtClean="0"/>
              <a:t>10/28/19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A7C8A-80E3-F342-A618-B030C9A5B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712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43B12-DEFA-B245-A833-03B62EAD6F97}" type="datetimeFigureOut">
              <a:rPr lang="en-US" smtClean="0"/>
              <a:t>10/28/19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A7C8A-80E3-F342-A618-B030C9A5B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10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43B12-DEFA-B245-A833-03B62EAD6F97}" type="datetimeFigureOut">
              <a:rPr lang="en-US" smtClean="0"/>
              <a:t>10/28/19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A7C8A-80E3-F342-A618-B030C9A5B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944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43B12-DEFA-B245-A833-03B62EAD6F97}" type="datetimeFigureOut">
              <a:rPr lang="en-US" smtClean="0"/>
              <a:t>10/28/19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A7C8A-80E3-F342-A618-B030C9A5B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169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43B12-DEFA-B245-A833-03B62EAD6F97}" type="datetimeFigureOut">
              <a:rPr lang="en-US" smtClean="0"/>
              <a:t>10/28/19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A7C8A-80E3-F342-A618-B030C9A5B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009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43B12-DEFA-B245-A833-03B62EAD6F97}" type="datetimeFigureOut">
              <a:rPr lang="en-US" smtClean="0"/>
              <a:t>10/28/19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A7C8A-80E3-F342-A618-B030C9A5B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796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43B12-DEFA-B245-A833-03B62EAD6F97}" type="datetimeFigureOut">
              <a:rPr lang="en-US" smtClean="0"/>
              <a:t>10/28/19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A7C8A-80E3-F342-A618-B030C9A5B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77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4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4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4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4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4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hyperlink" Target="mailto:Brian.mcnulty@creativeleadership.net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660319"/>
            <a:ext cx="9144000" cy="2197681"/>
          </a:xfrm>
        </p:spPr>
        <p:txBody>
          <a:bodyPr>
            <a:normAutofit/>
          </a:bodyPr>
          <a:lstStyle/>
          <a:p>
            <a:r>
              <a:rPr lang="en-US" sz="4000" dirty="0"/>
              <a:t>Collaborative Professionalism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20CD2E-15DB-0643-A89F-0EE234E735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8183" y="33954"/>
            <a:ext cx="6639622" cy="19593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9A1F9C3-F9C1-454F-9369-0EFB94DB82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3744" y="1993319"/>
            <a:ext cx="45085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702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3587FD8-81B6-E444-A1CC-D46F15675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37424"/>
          </a:xfrm>
        </p:spPr>
        <p:txBody>
          <a:bodyPr>
            <a:normAutofit/>
          </a:bodyPr>
          <a:lstStyle/>
          <a:p>
            <a:pPr algn="r"/>
            <a:r>
              <a:rPr lang="en-US" sz="4000" dirty="0"/>
              <a:t>     </a:t>
            </a:r>
            <a:r>
              <a:rPr lang="en-US" sz="3800" dirty="0"/>
              <a:t>Tenets of Collaborative Professionalism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745C66-1613-DA4A-967D-90E1CCB80C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" y="1364747"/>
            <a:ext cx="4572000" cy="5281379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600" dirty="0"/>
              <a:t>Collective autonomy</a:t>
            </a:r>
          </a:p>
          <a:p>
            <a:pPr marL="0" indent="0">
              <a:buNone/>
            </a:pPr>
            <a:r>
              <a:rPr lang="en-US" sz="3600" dirty="0"/>
              <a:t>2. Collective Efficacy</a:t>
            </a:r>
          </a:p>
          <a:p>
            <a:pPr marL="0" indent="0">
              <a:buNone/>
            </a:pPr>
            <a:r>
              <a:rPr lang="en-US" sz="3600" dirty="0"/>
              <a:t>3. Collaborative Inquiry</a:t>
            </a:r>
          </a:p>
          <a:p>
            <a:pPr marL="0" indent="0">
              <a:buNone/>
            </a:pPr>
            <a:r>
              <a:rPr lang="en-US" sz="3600" dirty="0"/>
              <a:t>4. Collective responsibility</a:t>
            </a:r>
          </a:p>
          <a:p>
            <a:pPr marL="0" indent="0">
              <a:buNone/>
            </a:pPr>
            <a:r>
              <a:rPr lang="en-US" sz="3600" dirty="0"/>
              <a:t>5. Collective Initiative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1B655D3-CCF4-B047-81E5-376DE7958F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1" y="1300550"/>
            <a:ext cx="4415881" cy="5557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6. Mutual Dialogue</a:t>
            </a:r>
          </a:p>
          <a:p>
            <a:pPr marL="0" indent="0">
              <a:buNone/>
            </a:pPr>
            <a:r>
              <a:rPr lang="en-US" sz="3600" dirty="0"/>
              <a:t>7. Joint Work</a:t>
            </a:r>
          </a:p>
          <a:p>
            <a:pPr marL="0" indent="0">
              <a:buNone/>
            </a:pPr>
            <a:r>
              <a:rPr lang="en-US" sz="3600" dirty="0"/>
              <a:t>8. Common meaning and Purpose</a:t>
            </a:r>
          </a:p>
          <a:p>
            <a:pPr marL="0" indent="0">
              <a:buNone/>
            </a:pPr>
            <a:r>
              <a:rPr lang="en-US" sz="3600" dirty="0"/>
              <a:t>9. Collaborating with students</a:t>
            </a:r>
          </a:p>
          <a:p>
            <a:pPr marL="0" indent="0">
              <a:buNone/>
            </a:pPr>
            <a:r>
              <a:rPr lang="en-US" sz="3600" dirty="0"/>
              <a:t>10. Big-Picture Thinking for ALL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54BF2639-0ECA-0046-8B6A-C4506E578E96}"/>
              </a:ext>
            </a:extLst>
          </p:cNvPr>
          <p:cNvSpPr txBox="1">
            <a:spLocks/>
          </p:cNvSpPr>
          <p:nvPr/>
        </p:nvSpPr>
        <p:spPr>
          <a:xfrm>
            <a:off x="457200" y="16312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10FC679-10A3-6D48-B95A-E490697CD0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118" y="104505"/>
            <a:ext cx="1035518" cy="103291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BB6CE9F-39E3-684A-B6BB-02B8DA13CD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65837">
            <a:off x="3025231" y="1712237"/>
            <a:ext cx="2841171" cy="4182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62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DE9F7-B8E1-8F46-BD72-B5345EEB5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8420"/>
            <a:ext cx="9144000" cy="1025912"/>
          </a:xfrm>
        </p:spPr>
        <p:txBody>
          <a:bodyPr>
            <a:normAutofit fontScale="90000"/>
          </a:bodyPr>
          <a:lstStyle/>
          <a:p>
            <a:r>
              <a:rPr lang="en-US" dirty="0"/>
              <a:t>10 Tenets - </a:t>
            </a:r>
            <a:r>
              <a:rPr lang="en-US" dirty="0">
                <a:solidFill>
                  <a:srgbClr val="0253FF"/>
                </a:solidFill>
              </a:rPr>
              <a:t>1. Collective autonomy </a:t>
            </a:r>
            <a:br>
              <a:rPr lang="en-US" dirty="0">
                <a:solidFill>
                  <a:srgbClr val="0253FF"/>
                </a:solidFill>
              </a:rPr>
            </a:br>
            <a:endParaRPr lang="en-US" dirty="0">
              <a:solidFill>
                <a:srgbClr val="0253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C07BF-D2D9-A84C-B686-6E9B884F5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04332"/>
            <a:ext cx="9144000" cy="5390183"/>
          </a:xfrm>
        </p:spPr>
        <p:txBody>
          <a:bodyPr>
            <a:normAutofit/>
          </a:bodyPr>
          <a:lstStyle/>
          <a:p>
            <a:r>
              <a:rPr lang="en-US" sz="5000" dirty="0"/>
              <a:t>What is it?</a:t>
            </a:r>
          </a:p>
          <a:p>
            <a:r>
              <a:rPr lang="en-US" sz="5000" dirty="0"/>
              <a:t>Why is it important?</a:t>
            </a:r>
          </a:p>
          <a:p>
            <a:r>
              <a:rPr lang="en-US" sz="5000" dirty="0"/>
              <a:t>Talk together and report out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E7D8AD-37A6-834B-A21C-ED6CD6EDE4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5342" y="4310743"/>
            <a:ext cx="2318657" cy="254725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F501DB6-BD04-514A-896B-2AC07AB87759}"/>
              </a:ext>
            </a:extLst>
          </p:cNvPr>
          <p:cNvSpPr txBox="1"/>
          <p:nvPr/>
        </p:nvSpPr>
        <p:spPr>
          <a:xfrm>
            <a:off x="0" y="6409849"/>
            <a:ext cx="3081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Hargreaves &amp; O’Conner (2018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31036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DE9F7-B8E1-8F46-BD72-B5345EEB5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8420"/>
            <a:ext cx="9144000" cy="1025912"/>
          </a:xfrm>
        </p:spPr>
        <p:txBody>
          <a:bodyPr>
            <a:normAutofit fontScale="90000"/>
          </a:bodyPr>
          <a:lstStyle/>
          <a:p>
            <a:r>
              <a:rPr lang="en-US" dirty="0"/>
              <a:t>10 Tenets - </a:t>
            </a:r>
            <a:r>
              <a:rPr lang="en-US" dirty="0">
                <a:solidFill>
                  <a:srgbClr val="0253FF"/>
                </a:solidFill>
              </a:rPr>
              <a:t>1. Collective autonomy </a:t>
            </a:r>
            <a:br>
              <a:rPr lang="en-US" dirty="0">
                <a:solidFill>
                  <a:srgbClr val="0253FF"/>
                </a:solidFill>
              </a:rPr>
            </a:br>
            <a:endParaRPr lang="en-US" dirty="0">
              <a:solidFill>
                <a:srgbClr val="0253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C07BF-D2D9-A84C-B686-6E9B884F5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04332"/>
            <a:ext cx="9144000" cy="539018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	It is NOT individual autonomy. </a:t>
            </a:r>
          </a:p>
          <a:p>
            <a:pPr lvl="1"/>
            <a:r>
              <a:rPr lang="en-US" dirty="0"/>
              <a:t>  It is not the “egg crate!”</a:t>
            </a:r>
          </a:p>
          <a:p>
            <a:pPr lvl="1"/>
            <a:r>
              <a:rPr lang="en-US" dirty="0"/>
              <a:t> Teachers work is open to each other, and for feedback, inspiration, and assistance</a:t>
            </a:r>
          </a:p>
          <a:p>
            <a:r>
              <a:rPr lang="en-US" dirty="0"/>
              <a:t>	Educators have more independence 	from top-down authority, but less 	independence from each other.</a:t>
            </a:r>
          </a:p>
          <a:p>
            <a:r>
              <a:rPr lang="en-US" dirty="0"/>
              <a:t>	Professional Judgement is                             informed by a range of evidence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E7D8AD-37A6-834B-A21C-ED6CD6EDE4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5342" y="4310743"/>
            <a:ext cx="2318657" cy="254725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F501DB6-BD04-514A-896B-2AC07AB87759}"/>
              </a:ext>
            </a:extLst>
          </p:cNvPr>
          <p:cNvSpPr txBox="1"/>
          <p:nvPr/>
        </p:nvSpPr>
        <p:spPr>
          <a:xfrm>
            <a:off x="0" y="6409849"/>
            <a:ext cx="3081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Hargreaves &amp; O’Conner (2018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41728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DE9F7-B8E1-8F46-BD72-B5345EEB5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8420"/>
            <a:ext cx="9144000" cy="1025912"/>
          </a:xfrm>
        </p:spPr>
        <p:txBody>
          <a:bodyPr>
            <a:normAutofit/>
          </a:bodyPr>
          <a:lstStyle/>
          <a:p>
            <a:r>
              <a:rPr lang="en-US" dirty="0"/>
              <a:t>10 Tenets- </a:t>
            </a:r>
            <a:r>
              <a:rPr lang="en-US" dirty="0">
                <a:solidFill>
                  <a:srgbClr val="0253FF"/>
                </a:solidFill>
              </a:rPr>
              <a:t>2. Collective Efficacy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C07BF-D2D9-A84C-B686-6E9B884F5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268" y="1502229"/>
            <a:ext cx="8976732" cy="5092286"/>
          </a:xfrm>
        </p:spPr>
        <p:txBody>
          <a:bodyPr>
            <a:normAutofit/>
          </a:bodyPr>
          <a:lstStyle/>
          <a:p>
            <a:r>
              <a:rPr lang="en-US" sz="5000" dirty="0"/>
              <a:t>What is it?</a:t>
            </a:r>
          </a:p>
          <a:p>
            <a:r>
              <a:rPr lang="en-US" sz="5000" dirty="0"/>
              <a:t>Why is it important?</a:t>
            </a:r>
          </a:p>
          <a:p>
            <a:r>
              <a:rPr lang="en-US" sz="5000" dirty="0"/>
              <a:t>Talk together and report out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0AA639C-170E-7A47-8F49-D2FB86BC49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0" y="4572000"/>
            <a:ext cx="2857500" cy="2286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2F63A4E-E9E7-0A48-AC74-AD513407A8E1}"/>
              </a:ext>
            </a:extLst>
          </p:cNvPr>
          <p:cNvSpPr txBox="1"/>
          <p:nvPr/>
        </p:nvSpPr>
        <p:spPr>
          <a:xfrm>
            <a:off x="145848" y="6486440"/>
            <a:ext cx="3081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Hargreaves &amp; O’Conner (2018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3147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DE9F7-B8E1-8F46-BD72-B5345EEB5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8420"/>
            <a:ext cx="9144000" cy="1025912"/>
          </a:xfrm>
        </p:spPr>
        <p:txBody>
          <a:bodyPr>
            <a:normAutofit/>
          </a:bodyPr>
          <a:lstStyle/>
          <a:p>
            <a:r>
              <a:rPr lang="en-US" dirty="0"/>
              <a:t>10 Tenets- </a:t>
            </a:r>
            <a:r>
              <a:rPr lang="en-US" dirty="0">
                <a:solidFill>
                  <a:srgbClr val="0253FF"/>
                </a:solidFill>
              </a:rPr>
              <a:t>2. Collective Efficacy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C07BF-D2D9-A84C-B686-6E9B884F5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268" y="1502229"/>
            <a:ext cx="8976732" cy="509228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belief that, together, we can make a difference to the students we teach, no matter what</a:t>
            </a:r>
          </a:p>
          <a:p>
            <a:r>
              <a:rPr lang="en-US" dirty="0"/>
              <a:t>We believe, that together, we can do better and have a greater impact in students </a:t>
            </a:r>
          </a:p>
          <a:p>
            <a:r>
              <a:rPr lang="en-US" dirty="0"/>
              <a:t>We are not perfect, but                       together we can improve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0AA639C-170E-7A47-8F49-D2FB86BC49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0" y="4572000"/>
            <a:ext cx="2857500" cy="2286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2F63A4E-E9E7-0A48-AC74-AD513407A8E1}"/>
              </a:ext>
            </a:extLst>
          </p:cNvPr>
          <p:cNvSpPr txBox="1"/>
          <p:nvPr/>
        </p:nvSpPr>
        <p:spPr>
          <a:xfrm>
            <a:off x="145848" y="6486440"/>
            <a:ext cx="3081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Hargreaves &amp; O’Conner (2018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3145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DE9F7-B8E1-8F46-BD72-B5345EEB5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8420"/>
            <a:ext cx="9144000" cy="1239218"/>
          </a:xfrm>
        </p:spPr>
        <p:txBody>
          <a:bodyPr>
            <a:normAutofit/>
          </a:bodyPr>
          <a:lstStyle/>
          <a:p>
            <a:r>
              <a:rPr lang="en-US" dirty="0"/>
              <a:t>10 Tenets-  </a:t>
            </a:r>
            <a:r>
              <a:rPr lang="en-US" dirty="0">
                <a:solidFill>
                  <a:srgbClr val="0253FF"/>
                </a:solidFill>
              </a:rPr>
              <a:t>3. Collaborative Inquiry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C07BF-D2D9-A84C-B686-6E9B884F5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268" y="1417638"/>
            <a:ext cx="8976732" cy="5390183"/>
          </a:xfrm>
        </p:spPr>
        <p:txBody>
          <a:bodyPr>
            <a:normAutofit/>
          </a:bodyPr>
          <a:lstStyle/>
          <a:p>
            <a:r>
              <a:rPr lang="en-US" sz="5000" dirty="0"/>
              <a:t>What is it?</a:t>
            </a:r>
          </a:p>
          <a:p>
            <a:r>
              <a:rPr lang="en-US" sz="5000" dirty="0"/>
              <a:t>Why is it important?</a:t>
            </a:r>
          </a:p>
          <a:p>
            <a:r>
              <a:rPr lang="en-US" sz="5000" dirty="0"/>
              <a:t>Talk together and report out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95A942-6BE4-AF4E-81E7-6185A5550A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5970" y="4637314"/>
            <a:ext cx="2188029" cy="222068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C17AD2-EAC0-2846-A5B4-6854DD272784}"/>
              </a:ext>
            </a:extLst>
          </p:cNvPr>
          <p:cNvSpPr txBox="1"/>
          <p:nvPr/>
        </p:nvSpPr>
        <p:spPr>
          <a:xfrm>
            <a:off x="145848" y="6486440"/>
            <a:ext cx="3081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Hargreaves &amp; O’Conner (2018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545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DE9F7-B8E1-8F46-BD72-B5345EEB5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8420"/>
            <a:ext cx="9144000" cy="1239218"/>
          </a:xfrm>
        </p:spPr>
        <p:txBody>
          <a:bodyPr>
            <a:normAutofit/>
          </a:bodyPr>
          <a:lstStyle/>
          <a:p>
            <a:r>
              <a:rPr lang="en-US" dirty="0"/>
              <a:t>10 Tenets-  </a:t>
            </a:r>
            <a:r>
              <a:rPr lang="en-US" dirty="0">
                <a:solidFill>
                  <a:srgbClr val="0253FF"/>
                </a:solidFill>
              </a:rPr>
              <a:t>3. Collaborative Inquiry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C07BF-D2D9-A84C-B686-6E9B884F5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268" y="1417638"/>
            <a:ext cx="8976732" cy="539018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Teachers routinely explore problems, issues, or differences of practice together in order to improve, or transform what they are doing.  </a:t>
            </a:r>
          </a:p>
          <a:p>
            <a:r>
              <a:rPr lang="en-US" dirty="0"/>
              <a:t>It is embedded in the everyday work of teacher</a:t>
            </a:r>
          </a:p>
          <a:p>
            <a:r>
              <a:rPr lang="en-US" dirty="0"/>
              <a:t>Teachers use a range of evidence to underpin the inquiry and its findings</a:t>
            </a:r>
          </a:p>
          <a:p>
            <a:r>
              <a:rPr lang="en-US" dirty="0"/>
              <a:t>Then together they collaboratively                                make and implement plans based                                         on what has been learned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95A942-6BE4-AF4E-81E7-6185A5550A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5970" y="4637314"/>
            <a:ext cx="2188029" cy="222068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C17AD2-EAC0-2846-A5B4-6854DD272784}"/>
              </a:ext>
            </a:extLst>
          </p:cNvPr>
          <p:cNvSpPr txBox="1"/>
          <p:nvPr/>
        </p:nvSpPr>
        <p:spPr>
          <a:xfrm>
            <a:off x="145848" y="6486440"/>
            <a:ext cx="3081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Hargreaves &amp; O’Conner (2018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69784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DE9F7-B8E1-8F46-BD72-B5345EEB5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39218"/>
          </a:xfrm>
        </p:spPr>
        <p:txBody>
          <a:bodyPr>
            <a:normAutofit/>
          </a:bodyPr>
          <a:lstStyle/>
          <a:p>
            <a:r>
              <a:rPr lang="en-US" dirty="0"/>
              <a:t>10 Tenets- </a:t>
            </a:r>
            <a:r>
              <a:rPr lang="en-US" dirty="0">
                <a:solidFill>
                  <a:srgbClr val="0253FF"/>
                </a:solidFill>
              </a:rPr>
              <a:t>4. Collective responsibility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C07BF-D2D9-A84C-B686-6E9B884F5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268" y="1806498"/>
            <a:ext cx="8976732" cy="4788017"/>
          </a:xfrm>
        </p:spPr>
        <p:txBody>
          <a:bodyPr>
            <a:normAutofit/>
          </a:bodyPr>
          <a:lstStyle/>
          <a:p>
            <a:r>
              <a:rPr lang="en-US" sz="5000" dirty="0"/>
              <a:t>What is it?</a:t>
            </a:r>
          </a:p>
          <a:p>
            <a:r>
              <a:rPr lang="en-US" sz="5000" dirty="0"/>
              <a:t>Why is it important?</a:t>
            </a:r>
          </a:p>
          <a:p>
            <a:r>
              <a:rPr lang="en-US" sz="5000" dirty="0"/>
              <a:t>Talk together and report out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FBD8DE-53F9-AE47-85B2-B2E29A5F73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9214" y="4637315"/>
            <a:ext cx="4284786" cy="22206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9D0A105-C643-4E41-8F56-B261CA5599EF}"/>
              </a:ext>
            </a:extLst>
          </p:cNvPr>
          <p:cNvSpPr txBox="1"/>
          <p:nvPr/>
        </p:nvSpPr>
        <p:spPr>
          <a:xfrm>
            <a:off x="145848" y="6486440"/>
            <a:ext cx="3081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Hargreaves &amp; O’Conner (2018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0463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DE9F7-B8E1-8F46-BD72-B5345EEB5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39218"/>
          </a:xfrm>
        </p:spPr>
        <p:txBody>
          <a:bodyPr>
            <a:normAutofit/>
          </a:bodyPr>
          <a:lstStyle/>
          <a:p>
            <a:r>
              <a:rPr lang="en-US" dirty="0"/>
              <a:t>10 Tenets- </a:t>
            </a:r>
            <a:r>
              <a:rPr lang="en-US" dirty="0">
                <a:solidFill>
                  <a:srgbClr val="0253FF"/>
                </a:solidFill>
              </a:rPr>
              <a:t>4. Collective responsibility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C07BF-D2D9-A84C-B686-6E9B884F5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268" y="1204332"/>
            <a:ext cx="8976732" cy="5390183"/>
          </a:xfrm>
        </p:spPr>
        <p:txBody>
          <a:bodyPr>
            <a:normAutofit/>
          </a:bodyPr>
          <a:lstStyle/>
          <a:p>
            <a:r>
              <a:rPr lang="en-US" dirty="0"/>
              <a:t>We have a mutual obligation to help each other, and ALL of our students</a:t>
            </a:r>
          </a:p>
          <a:p>
            <a:r>
              <a:rPr lang="en-US" dirty="0"/>
              <a:t>We have an obligation to help each other become better</a:t>
            </a:r>
          </a:p>
          <a:p>
            <a:r>
              <a:rPr lang="en-US" dirty="0"/>
              <a:t>Accountability is the tiny remainder that is left once we                                   subtract out                                 responsibility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FBD8DE-53F9-AE47-85B2-B2E29A5F73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9214" y="4637315"/>
            <a:ext cx="4284786" cy="22206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9D0A105-C643-4E41-8F56-B261CA5599EF}"/>
              </a:ext>
            </a:extLst>
          </p:cNvPr>
          <p:cNvSpPr txBox="1"/>
          <p:nvPr/>
        </p:nvSpPr>
        <p:spPr>
          <a:xfrm>
            <a:off x="145848" y="6486440"/>
            <a:ext cx="3081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Hargreaves &amp; O’Conner (2018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23950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DE9F7-B8E1-8F46-BD72-B5345EEB5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8420"/>
            <a:ext cx="9144000" cy="1239218"/>
          </a:xfrm>
        </p:spPr>
        <p:txBody>
          <a:bodyPr>
            <a:normAutofit/>
          </a:bodyPr>
          <a:lstStyle/>
          <a:p>
            <a:r>
              <a:rPr lang="en-US" dirty="0"/>
              <a:t>10 Tenets-  </a:t>
            </a:r>
            <a:r>
              <a:rPr lang="en-US" dirty="0">
                <a:solidFill>
                  <a:srgbClr val="0253FF"/>
                </a:solidFill>
              </a:rPr>
              <a:t>5. Collective Initiative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C07BF-D2D9-A84C-B686-6E9B884F5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268" y="1717288"/>
            <a:ext cx="8976732" cy="5140712"/>
          </a:xfrm>
        </p:spPr>
        <p:txBody>
          <a:bodyPr>
            <a:normAutofit/>
          </a:bodyPr>
          <a:lstStyle/>
          <a:p>
            <a:r>
              <a:rPr lang="en-US" sz="5000" dirty="0"/>
              <a:t>What is it?</a:t>
            </a:r>
          </a:p>
          <a:p>
            <a:r>
              <a:rPr lang="en-US" sz="5000" dirty="0"/>
              <a:t>Why is it important?</a:t>
            </a:r>
          </a:p>
          <a:p>
            <a:r>
              <a:rPr lang="en-US" sz="5000" dirty="0"/>
              <a:t>Talk together and report out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352E31-EC4C-2646-8078-84B577A0BF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983" y="4213945"/>
            <a:ext cx="4110344" cy="245938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86E90BC-2BA3-4249-9480-12F79E765594}"/>
              </a:ext>
            </a:extLst>
          </p:cNvPr>
          <p:cNvSpPr txBox="1"/>
          <p:nvPr/>
        </p:nvSpPr>
        <p:spPr>
          <a:xfrm>
            <a:off x="6062964" y="6488668"/>
            <a:ext cx="3081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Hargreaves &amp; O’Conner (2018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7008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178420" y="1600200"/>
            <a:ext cx="8508380" cy="5257800"/>
          </a:xfrm>
        </p:spPr>
        <p:txBody>
          <a:bodyPr>
            <a:normAutofit/>
          </a:bodyPr>
          <a:lstStyle/>
          <a:p>
            <a:r>
              <a:rPr lang="en-US" sz="3800" dirty="0"/>
              <a:t>Discuss and understand the ten tenets of </a:t>
            </a:r>
            <a:r>
              <a:rPr lang="en-US" sz="3800" dirty="0">
                <a:solidFill>
                  <a:srgbClr val="0253FF"/>
                </a:solidFill>
              </a:rPr>
              <a:t>Collaborative Professionalism</a:t>
            </a:r>
          </a:p>
          <a:p>
            <a:r>
              <a:rPr lang="en-US" sz="3800" dirty="0"/>
              <a:t>Compare and apply this to our current work</a:t>
            </a:r>
          </a:p>
          <a:p>
            <a:r>
              <a:rPr lang="en-US" sz="3800" dirty="0"/>
              <a:t>Think more deeply about how to lead our shared work</a:t>
            </a:r>
          </a:p>
          <a:p>
            <a:endParaRPr lang="en-US" sz="3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758E7F-C95D-B647-942C-19595F992C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274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DE9F7-B8E1-8F46-BD72-B5345EEB5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8420"/>
            <a:ext cx="9144000" cy="1239218"/>
          </a:xfrm>
        </p:spPr>
        <p:txBody>
          <a:bodyPr>
            <a:normAutofit/>
          </a:bodyPr>
          <a:lstStyle/>
          <a:p>
            <a:r>
              <a:rPr lang="en-US" dirty="0"/>
              <a:t>10 Tenets-  </a:t>
            </a:r>
            <a:r>
              <a:rPr lang="en-US" dirty="0">
                <a:solidFill>
                  <a:srgbClr val="0253FF"/>
                </a:solidFill>
              </a:rPr>
              <a:t>5. Collective Initiative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C07BF-D2D9-A84C-B686-6E9B884F5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268" y="1204332"/>
            <a:ext cx="8976732" cy="565366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We have fewer initiatives, but more initiative. </a:t>
            </a:r>
          </a:p>
          <a:p>
            <a:r>
              <a:rPr lang="en-US" dirty="0"/>
              <a:t>Teacher step forward to help each other learn.</a:t>
            </a:r>
          </a:p>
          <a:p>
            <a:r>
              <a:rPr lang="en-US" dirty="0"/>
              <a:t>Teacher and student don’t wait to be asked</a:t>
            </a:r>
          </a:p>
          <a:p>
            <a:r>
              <a:rPr lang="en-US" dirty="0"/>
              <a:t>Educators are inspired                                and empowered to                                             innovate in ways that                                                 engage students, and</a:t>
            </a:r>
          </a:p>
          <a:p>
            <a:r>
              <a:rPr lang="en-US" dirty="0"/>
              <a:t>Reignite their own                                                       passion for teaching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352E31-EC4C-2646-8078-84B577A0BF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5076" y="3745468"/>
            <a:ext cx="4110344" cy="245938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86E90BC-2BA3-4249-9480-12F79E765594}"/>
              </a:ext>
            </a:extLst>
          </p:cNvPr>
          <p:cNvSpPr txBox="1"/>
          <p:nvPr/>
        </p:nvSpPr>
        <p:spPr>
          <a:xfrm>
            <a:off x="6062964" y="6488668"/>
            <a:ext cx="3081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Hargreaves &amp; O’Conner (2018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75311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DE9F7-B8E1-8F46-BD72-B5345EEB5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8420"/>
            <a:ext cx="9144000" cy="1239218"/>
          </a:xfrm>
        </p:spPr>
        <p:txBody>
          <a:bodyPr>
            <a:normAutofit/>
          </a:bodyPr>
          <a:lstStyle/>
          <a:p>
            <a:r>
              <a:rPr lang="en-US" dirty="0"/>
              <a:t>10 Tenets- </a:t>
            </a:r>
            <a:r>
              <a:rPr lang="en-US" dirty="0">
                <a:solidFill>
                  <a:srgbClr val="0253FF"/>
                </a:solidFill>
              </a:rPr>
              <a:t>6. Mutual Dialogue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C07BF-D2D9-A84C-B686-6E9B884F5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979021"/>
          </a:xfrm>
        </p:spPr>
        <p:txBody>
          <a:bodyPr>
            <a:normAutofit/>
          </a:bodyPr>
          <a:lstStyle/>
          <a:p>
            <a:r>
              <a:rPr lang="en-US" sz="5000" dirty="0"/>
              <a:t>What is it?</a:t>
            </a:r>
          </a:p>
          <a:p>
            <a:r>
              <a:rPr lang="en-US" sz="5000" dirty="0"/>
              <a:t>Why is it important?</a:t>
            </a:r>
          </a:p>
          <a:p>
            <a:r>
              <a:rPr lang="en-US" sz="5000" dirty="0"/>
              <a:t>Talk together and report out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3B8033-1123-204D-9269-11D1244391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4514" y="5780314"/>
            <a:ext cx="4049485" cy="102750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2655E53-F8C0-2C4D-BF9D-5536BF9BBD68}"/>
              </a:ext>
            </a:extLst>
          </p:cNvPr>
          <p:cNvSpPr txBox="1"/>
          <p:nvPr/>
        </p:nvSpPr>
        <p:spPr>
          <a:xfrm>
            <a:off x="145848" y="6486440"/>
            <a:ext cx="3081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Hargreaves &amp; O’Conner (2018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49289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DE9F7-B8E1-8F46-BD72-B5345EEB5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8420"/>
            <a:ext cx="9144000" cy="1239218"/>
          </a:xfrm>
        </p:spPr>
        <p:txBody>
          <a:bodyPr>
            <a:normAutofit/>
          </a:bodyPr>
          <a:lstStyle/>
          <a:p>
            <a:r>
              <a:rPr lang="en-US" dirty="0"/>
              <a:t>10 Tenets- </a:t>
            </a:r>
            <a:r>
              <a:rPr lang="en-US" dirty="0">
                <a:solidFill>
                  <a:srgbClr val="0253FF"/>
                </a:solidFill>
              </a:rPr>
              <a:t>6. Mutual Dialogue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C07BF-D2D9-A84C-B686-6E9B884F5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390183"/>
          </a:xfrm>
        </p:spPr>
        <p:txBody>
          <a:bodyPr>
            <a:normAutofit fontScale="92500"/>
          </a:bodyPr>
          <a:lstStyle/>
          <a:p>
            <a:r>
              <a:rPr lang="en-US" dirty="0"/>
              <a:t>Talk is the work, but it is facilitated</a:t>
            </a:r>
          </a:p>
          <a:p>
            <a:r>
              <a:rPr lang="en-US" dirty="0"/>
              <a:t>We value differences of opinion about ideas</a:t>
            </a:r>
          </a:p>
          <a:p>
            <a:r>
              <a:rPr lang="en-US" dirty="0"/>
              <a:t>Difficult conversations are had, and feedback is honest, but protocols protect people and insist on clarification and listening before any disagreement.</a:t>
            </a:r>
          </a:p>
          <a:p>
            <a:r>
              <a:rPr lang="en-US" dirty="0"/>
              <a:t>Discussion develop a back and forth quality of genuine dialogue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3B8033-1123-204D-9269-11D1244391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4514" y="5780314"/>
            <a:ext cx="4049485" cy="102750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2655E53-F8C0-2C4D-BF9D-5536BF9BBD68}"/>
              </a:ext>
            </a:extLst>
          </p:cNvPr>
          <p:cNvSpPr txBox="1"/>
          <p:nvPr/>
        </p:nvSpPr>
        <p:spPr>
          <a:xfrm>
            <a:off x="145848" y="6486440"/>
            <a:ext cx="3081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Hargreaves &amp; O’Conner (2018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79980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DE9F7-B8E1-8F46-BD72-B5345EEB5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39218"/>
          </a:xfrm>
        </p:spPr>
        <p:txBody>
          <a:bodyPr>
            <a:normAutofit/>
          </a:bodyPr>
          <a:lstStyle/>
          <a:p>
            <a:r>
              <a:rPr lang="en-US" dirty="0"/>
              <a:t>10 Tenets-  </a:t>
            </a:r>
            <a:r>
              <a:rPr lang="en-US" dirty="0">
                <a:solidFill>
                  <a:srgbClr val="0253FF"/>
                </a:solidFill>
              </a:rPr>
              <a:t>7. Joint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C07BF-D2D9-A84C-B686-6E9B884F5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268" y="1694984"/>
            <a:ext cx="8976732" cy="5163015"/>
          </a:xfrm>
        </p:spPr>
        <p:txBody>
          <a:bodyPr>
            <a:normAutofit/>
          </a:bodyPr>
          <a:lstStyle/>
          <a:p>
            <a:r>
              <a:rPr lang="en-US" sz="5000" dirty="0"/>
              <a:t>What is it?</a:t>
            </a:r>
          </a:p>
          <a:p>
            <a:r>
              <a:rPr lang="en-US" sz="5000" dirty="0"/>
              <a:t>Why is it important?</a:t>
            </a:r>
          </a:p>
          <a:p>
            <a:r>
              <a:rPr lang="en-US" sz="5000" dirty="0"/>
              <a:t>Talk together and report out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801683-2529-8A49-8DC0-0CB9B9F97B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3868" y="4505093"/>
            <a:ext cx="3327400" cy="235290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229DD4E-8535-3E48-A2E6-CABE3950BA58}"/>
              </a:ext>
            </a:extLst>
          </p:cNvPr>
          <p:cNvSpPr txBox="1"/>
          <p:nvPr/>
        </p:nvSpPr>
        <p:spPr>
          <a:xfrm>
            <a:off x="145848" y="6486440"/>
            <a:ext cx="3081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Hargreaves &amp; O’Conner (2018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9985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DE9F7-B8E1-8F46-BD72-B5345EEB5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39218"/>
          </a:xfrm>
        </p:spPr>
        <p:txBody>
          <a:bodyPr>
            <a:normAutofit/>
          </a:bodyPr>
          <a:lstStyle/>
          <a:p>
            <a:r>
              <a:rPr lang="en-US" dirty="0"/>
              <a:t>10 Tenets-  </a:t>
            </a:r>
            <a:r>
              <a:rPr lang="en-US" dirty="0">
                <a:solidFill>
                  <a:srgbClr val="0253FF"/>
                </a:solidFill>
              </a:rPr>
              <a:t>7. Joint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C07BF-D2D9-A84C-B686-6E9B884F5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268" y="1204332"/>
            <a:ext cx="8976732" cy="5653668"/>
          </a:xfrm>
        </p:spPr>
        <p:txBody>
          <a:bodyPr>
            <a:normAutofit/>
          </a:bodyPr>
          <a:lstStyle/>
          <a:p>
            <a:r>
              <a:rPr lang="en-US" dirty="0"/>
              <a:t>Involves thoughtful explicit examination of practices and their outcomes</a:t>
            </a:r>
          </a:p>
          <a:p>
            <a:r>
              <a:rPr lang="en-US" dirty="0"/>
              <a:t>It involves dialogue and                                           actions, artifacts, and                          products, </a:t>
            </a:r>
          </a:p>
          <a:p>
            <a:r>
              <a:rPr lang="en-US" dirty="0"/>
              <a:t>It is thinking and talking to improve professional practice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801683-2529-8A49-8DC0-0CB9B9F97B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6600" y="2443549"/>
            <a:ext cx="3327400" cy="271627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229DD4E-8535-3E48-A2E6-CABE3950BA58}"/>
              </a:ext>
            </a:extLst>
          </p:cNvPr>
          <p:cNvSpPr txBox="1"/>
          <p:nvPr/>
        </p:nvSpPr>
        <p:spPr>
          <a:xfrm>
            <a:off x="145848" y="6486440"/>
            <a:ext cx="3081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Hargreaves &amp; O’Conner (2018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59745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DE9F7-B8E1-8F46-BD72-B5345EEB5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39218"/>
          </a:xfrm>
        </p:spPr>
        <p:txBody>
          <a:bodyPr>
            <a:normAutofit/>
          </a:bodyPr>
          <a:lstStyle/>
          <a:p>
            <a:r>
              <a:rPr lang="en-US" sz="3800" dirty="0"/>
              <a:t>10 Tenets- </a:t>
            </a:r>
            <a:r>
              <a:rPr lang="en-US" sz="3800" dirty="0">
                <a:solidFill>
                  <a:srgbClr val="0253FF"/>
                </a:solidFill>
              </a:rPr>
              <a:t>8. Common meaning and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C07BF-D2D9-A84C-B686-6E9B884F5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268" y="1784195"/>
            <a:ext cx="8976732" cy="4810320"/>
          </a:xfrm>
        </p:spPr>
        <p:txBody>
          <a:bodyPr>
            <a:normAutofit/>
          </a:bodyPr>
          <a:lstStyle/>
          <a:p>
            <a:r>
              <a:rPr lang="en-US" sz="5000" dirty="0"/>
              <a:t>What is it?</a:t>
            </a:r>
          </a:p>
          <a:p>
            <a:r>
              <a:rPr lang="en-US" sz="5000" dirty="0"/>
              <a:t>Why is it important?</a:t>
            </a:r>
          </a:p>
          <a:p>
            <a:r>
              <a:rPr lang="en-US" sz="5000" dirty="0"/>
              <a:t>Talk together and report out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8D4A75-99E9-8A49-83BB-824DFA56CB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4572000"/>
            <a:ext cx="3200400" cy="22859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1E774B2-AE72-AC4C-8E83-BCB6EFB68DF7}"/>
              </a:ext>
            </a:extLst>
          </p:cNvPr>
          <p:cNvSpPr txBox="1"/>
          <p:nvPr/>
        </p:nvSpPr>
        <p:spPr>
          <a:xfrm>
            <a:off x="145848" y="6486440"/>
            <a:ext cx="3081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Hargreaves &amp; O’Conner (2018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32625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DE9F7-B8E1-8F46-BD72-B5345EEB5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39218"/>
          </a:xfrm>
        </p:spPr>
        <p:txBody>
          <a:bodyPr>
            <a:normAutofit/>
          </a:bodyPr>
          <a:lstStyle/>
          <a:p>
            <a:r>
              <a:rPr lang="en-US" sz="3800" dirty="0"/>
              <a:t>10 Tenets- </a:t>
            </a:r>
            <a:r>
              <a:rPr lang="en-US" sz="3800" dirty="0">
                <a:solidFill>
                  <a:srgbClr val="0253FF"/>
                </a:solidFill>
              </a:rPr>
              <a:t>8. Common meaning and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C07BF-D2D9-A84C-B686-6E9B884F5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268" y="1204332"/>
            <a:ext cx="8976732" cy="539018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We have a common purpose that is greater than test scores or even academic achievement on it’s own                           </a:t>
            </a:r>
          </a:p>
          <a:p>
            <a:r>
              <a:rPr lang="en-US" dirty="0"/>
              <a:t>(i.e. creativity, critical thinking, character, equity, democracy)</a:t>
            </a:r>
          </a:p>
          <a:p>
            <a:r>
              <a:rPr lang="en-US" dirty="0"/>
              <a:t> It addresses and engages with educational goals that enable students                                        to grow and flourish as                                                                       whole people.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8D4A75-99E9-8A49-83BB-824DFA56CB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4572000"/>
            <a:ext cx="3200400" cy="22859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1E774B2-AE72-AC4C-8E83-BCB6EFB68DF7}"/>
              </a:ext>
            </a:extLst>
          </p:cNvPr>
          <p:cNvSpPr txBox="1"/>
          <p:nvPr/>
        </p:nvSpPr>
        <p:spPr>
          <a:xfrm>
            <a:off x="145848" y="6486440"/>
            <a:ext cx="3081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Hargreaves &amp; O’Conner (2018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90858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DE9F7-B8E1-8F46-BD72-B5345EEB5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8420"/>
            <a:ext cx="9144000" cy="1239218"/>
          </a:xfrm>
        </p:spPr>
        <p:txBody>
          <a:bodyPr>
            <a:normAutofit fontScale="90000"/>
          </a:bodyPr>
          <a:lstStyle/>
          <a:p>
            <a:r>
              <a:rPr lang="en-US" dirty="0"/>
              <a:t>10 Tenets- </a:t>
            </a:r>
            <a:r>
              <a:rPr lang="en-US" dirty="0">
                <a:solidFill>
                  <a:srgbClr val="0253FF"/>
                </a:solidFill>
              </a:rPr>
              <a:t>9. Collaborating with 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C07BF-D2D9-A84C-B686-6E9B884F5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268" y="1467817"/>
            <a:ext cx="8976732" cy="5390183"/>
          </a:xfrm>
        </p:spPr>
        <p:txBody>
          <a:bodyPr>
            <a:normAutofit/>
          </a:bodyPr>
          <a:lstStyle/>
          <a:p>
            <a:r>
              <a:rPr lang="en-US" sz="5000" dirty="0"/>
              <a:t>What is it?</a:t>
            </a:r>
          </a:p>
          <a:p>
            <a:r>
              <a:rPr lang="en-US" sz="5000" dirty="0"/>
              <a:t>Why is it important?</a:t>
            </a:r>
          </a:p>
          <a:p>
            <a:r>
              <a:rPr lang="en-US" sz="5000" dirty="0"/>
              <a:t>Talk together and report out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71B6F6-1041-844D-85F8-A67DBFDEC1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7460" y="4991491"/>
            <a:ext cx="3621315" cy="1828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485FB55-9D2A-224E-8BA1-64885A364FE3}"/>
              </a:ext>
            </a:extLst>
          </p:cNvPr>
          <p:cNvSpPr txBox="1"/>
          <p:nvPr/>
        </p:nvSpPr>
        <p:spPr>
          <a:xfrm>
            <a:off x="5830735" y="6450959"/>
            <a:ext cx="3081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Hargreaves &amp; O’Conner (2018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1165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DE9F7-B8E1-8F46-BD72-B5345EEB5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8420"/>
            <a:ext cx="9144000" cy="1239218"/>
          </a:xfrm>
        </p:spPr>
        <p:txBody>
          <a:bodyPr>
            <a:normAutofit fontScale="90000"/>
          </a:bodyPr>
          <a:lstStyle/>
          <a:p>
            <a:r>
              <a:rPr lang="en-US" dirty="0"/>
              <a:t>10 Tenets- </a:t>
            </a:r>
            <a:r>
              <a:rPr lang="en-US" dirty="0">
                <a:solidFill>
                  <a:srgbClr val="0253FF"/>
                </a:solidFill>
              </a:rPr>
              <a:t>9. Collaborating with 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C07BF-D2D9-A84C-B686-6E9B884F5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268" y="1467817"/>
            <a:ext cx="8976732" cy="539018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it’s deepest form collaborative professionalism, students are actively engaged with their teachers in construction change together</a:t>
            </a:r>
          </a:p>
          <a:p>
            <a:r>
              <a:rPr lang="en-US" dirty="0"/>
              <a:t>Student voice is the extreme end of of student engagement</a:t>
            </a:r>
          </a:p>
          <a:p>
            <a:r>
              <a:rPr lang="en-US" dirty="0"/>
              <a:t>i.e. Cooperative                                           learning and self                                                   regulated learning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71B6F6-1041-844D-85F8-A67DBFDEC1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0456" y="4408714"/>
            <a:ext cx="3621315" cy="1828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485FB55-9D2A-224E-8BA1-64885A364FE3}"/>
              </a:ext>
            </a:extLst>
          </p:cNvPr>
          <p:cNvSpPr txBox="1"/>
          <p:nvPr/>
        </p:nvSpPr>
        <p:spPr>
          <a:xfrm>
            <a:off x="5830735" y="6450959"/>
            <a:ext cx="3081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Hargreaves &amp; O’Conner (2018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67509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DE9F7-B8E1-8F46-BD72-B5345EEB5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8420"/>
            <a:ext cx="9144000" cy="1239218"/>
          </a:xfrm>
        </p:spPr>
        <p:txBody>
          <a:bodyPr>
            <a:normAutofit/>
          </a:bodyPr>
          <a:lstStyle/>
          <a:p>
            <a:r>
              <a:rPr lang="en-US" sz="3800" dirty="0"/>
              <a:t>10 Tenets- </a:t>
            </a:r>
            <a:r>
              <a:rPr lang="en-US" sz="3800" dirty="0">
                <a:solidFill>
                  <a:srgbClr val="0253FF"/>
                </a:solidFill>
              </a:rPr>
              <a:t>10. Big-Picture Thinking for ALL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C07BF-D2D9-A84C-B686-6E9B884F5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34" y="1940312"/>
            <a:ext cx="8976732" cy="4867509"/>
          </a:xfrm>
        </p:spPr>
        <p:txBody>
          <a:bodyPr/>
          <a:lstStyle/>
          <a:p>
            <a:r>
              <a:rPr lang="en-US" sz="5000" dirty="0"/>
              <a:t>What is it?</a:t>
            </a:r>
          </a:p>
          <a:p>
            <a:r>
              <a:rPr lang="en-US" sz="5000" dirty="0"/>
              <a:t>Why is it important?</a:t>
            </a:r>
          </a:p>
          <a:p>
            <a:r>
              <a:rPr lang="en-US" sz="5000" dirty="0"/>
              <a:t>Talk together and report out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122184-082A-9F44-80A9-F3E2D271D3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2866" y="4750420"/>
            <a:ext cx="2857500" cy="2057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3A7D56C-EC00-3F42-BF18-2AFBA9B49B16}"/>
              </a:ext>
            </a:extLst>
          </p:cNvPr>
          <p:cNvSpPr txBox="1"/>
          <p:nvPr/>
        </p:nvSpPr>
        <p:spPr>
          <a:xfrm>
            <a:off x="145848" y="6486440"/>
            <a:ext cx="3081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Hargreaves &amp; O’Conner (2018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5221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78871-F339-924F-84E4-27F0EE50C6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/>
              <a:t>Read the following quote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25E258AD-981A-B44C-BECB-E73D05D35C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084956"/>
            <a:ext cx="9144000" cy="1773044"/>
          </a:xfrm>
        </p:spPr>
        <p:txBody>
          <a:bodyPr/>
          <a:lstStyle/>
          <a:p>
            <a:r>
              <a:rPr lang="en-US" dirty="0"/>
              <a:t>True or false?</a:t>
            </a:r>
          </a:p>
          <a:p>
            <a:r>
              <a:rPr lang="en-US" dirty="0"/>
              <a:t>An Why?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A3FD35C-5185-224F-A98F-D56FCF59B8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70024"/>
            <a:ext cx="4572000" cy="361493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8074B6D-1360-2E48-8682-C0CAEF6850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4121" y="1470023"/>
            <a:ext cx="4599879" cy="3614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5608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DE9F7-B8E1-8F46-BD72-B5345EEB5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8420"/>
            <a:ext cx="9144000" cy="1239218"/>
          </a:xfrm>
        </p:spPr>
        <p:txBody>
          <a:bodyPr>
            <a:normAutofit/>
          </a:bodyPr>
          <a:lstStyle/>
          <a:p>
            <a:r>
              <a:rPr lang="en-US" sz="3800" dirty="0"/>
              <a:t>10 Tenets- </a:t>
            </a:r>
            <a:r>
              <a:rPr lang="en-US" sz="3800" dirty="0">
                <a:solidFill>
                  <a:srgbClr val="0253FF"/>
                </a:solidFill>
              </a:rPr>
              <a:t>10. Big-Picture Thinking for ALL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C07BF-D2D9-A84C-B686-6E9B884F5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34" y="1417638"/>
            <a:ext cx="8976732" cy="5390183"/>
          </a:xfrm>
        </p:spPr>
        <p:txBody>
          <a:bodyPr/>
          <a:lstStyle/>
          <a:p>
            <a:r>
              <a:rPr lang="en-US" dirty="0"/>
              <a:t>Everyone understands the big picture. They see it, live it, and create it together</a:t>
            </a:r>
          </a:p>
          <a:p>
            <a:r>
              <a:rPr lang="en-US" dirty="0"/>
              <a:t>We take responsibility for our Learning Organization</a:t>
            </a:r>
          </a:p>
          <a:p>
            <a:r>
              <a:rPr lang="en-US" dirty="0"/>
              <a:t>We know why we are here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122184-082A-9F44-80A9-F3E2D271D3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2866" y="4114799"/>
            <a:ext cx="2857500" cy="269302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3A7D56C-EC00-3F42-BF18-2AFBA9B49B16}"/>
              </a:ext>
            </a:extLst>
          </p:cNvPr>
          <p:cNvSpPr txBox="1"/>
          <p:nvPr/>
        </p:nvSpPr>
        <p:spPr>
          <a:xfrm>
            <a:off x="145848" y="6486440"/>
            <a:ext cx="3081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Hargreaves &amp; O’Conner (2018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99505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7E861-0A4B-0A4B-A2F2-5F1E54E79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Collaborative Professionalism should: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10CC5-C184-2A49-8081-ACFBC12F0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/>
          <a:lstStyle/>
          <a:p>
            <a:r>
              <a:rPr lang="en-US" dirty="0"/>
              <a:t>Promote regular feedback related to improvement</a:t>
            </a:r>
          </a:p>
          <a:p>
            <a:r>
              <a:rPr lang="en-US" dirty="0"/>
              <a:t>Involve everyone- NO exceptions</a:t>
            </a:r>
          </a:p>
          <a:p>
            <a:pPr lvl="1"/>
            <a:r>
              <a:rPr lang="en-US" dirty="0"/>
              <a:t> Everyone is responsible</a:t>
            </a:r>
          </a:p>
          <a:p>
            <a:r>
              <a:rPr lang="en-US" dirty="0"/>
              <a:t>Include collective responsibility for everyone's impact on ALL students.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A682A5-EA2C-064C-82C0-2CB8555CD9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5771" y="5519057"/>
            <a:ext cx="1306286" cy="1338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145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6"/>
          <p:cNvSpPr txBox="1">
            <a:spLocks/>
          </p:cNvSpPr>
          <p:nvPr/>
        </p:nvSpPr>
        <p:spPr>
          <a:xfrm>
            <a:off x="682459" y="209259"/>
            <a:ext cx="7899400" cy="13195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45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40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40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40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40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000" dirty="0"/>
              <a:t>Brian A McNulty Ph. D.</a:t>
            </a:r>
          </a:p>
          <a:p>
            <a:r>
              <a:rPr lang="en-US" sz="3600" dirty="0">
                <a:hlinkClick r:id="rId2"/>
              </a:rPr>
              <a:t>Brian.mcnulty@creativeleadership.net</a:t>
            </a:r>
            <a:endParaRPr lang="en-US" sz="3600" dirty="0"/>
          </a:p>
          <a:p>
            <a:r>
              <a:rPr lang="en-US" sz="3600" dirty="0"/>
              <a:t>303-819-1625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1F2885-825C-2447-B36B-2EF060125B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5075" y="2440728"/>
            <a:ext cx="3874168" cy="4417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55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F1B5043-2CF3-CF48-9EB5-70B5E8ADC9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2297150"/>
          </a:xfrm>
        </p:spPr>
        <p:txBody>
          <a:bodyPr>
            <a:normAutofit/>
          </a:bodyPr>
          <a:lstStyle/>
          <a:p>
            <a:r>
              <a:rPr lang="en-US" dirty="0"/>
              <a:t>“Changing what teachers do in their classrooms involves changing highly automated routines,…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508250E-6AE3-8742-BF11-DED92AF633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374888"/>
            <a:ext cx="9144000" cy="1483112"/>
          </a:xfrm>
        </p:spPr>
        <p:txBody>
          <a:bodyPr>
            <a:normAutofit/>
          </a:bodyPr>
          <a:lstStyle/>
          <a:p>
            <a:r>
              <a:rPr lang="en-US" dirty="0"/>
              <a:t>Changing practice is essentially a process of habit changing”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0ADE861-4632-6443-94E1-8F6F1FC857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697960">
            <a:off x="3414862" y="2434272"/>
            <a:ext cx="1981356" cy="2803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141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1C41ADB-8FD0-C445-96A4-40A5F935E3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9322420" cy="2007220"/>
          </a:xfrm>
        </p:spPr>
        <p:txBody>
          <a:bodyPr/>
          <a:lstStyle/>
          <a:p>
            <a:r>
              <a:rPr lang="en-US" dirty="0"/>
              <a:t>If it is true,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EF7F52D-C89E-EA40-B8A4-5FE8BCB1AE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531004"/>
            <a:ext cx="9144000" cy="1326995"/>
          </a:xfrm>
        </p:spPr>
        <p:txBody>
          <a:bodyPr/>
          <a:lstStyle/>
          <a:p>
            <a:r>
              <a:rPr lang="en-US" dirty="0"/>
              <a:t>How do we change habits?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9F8436C-D097-4541-A6D8-E691C5C640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147" y="1630531"/>
            <a:ext cx="6445404" cy="3609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361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A5703BB-AECE-9F4B-A26F-44941B364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8987883" cy="6857999"/>
          </a:xfrm>
        </p:spPr>
        <p:txBody>
          <a:bodyPr>
            <a:normAutofit/>
          </a:bodyPr>
          <a:lstStyle/>
          <a:p>
            <a:r>
              <a:rPr lang="en-US" dirty="0"/>
              <a:t>Collaborative professionalism:           When teaching together means learning for all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Hargreaves, &amp; O’Conner (2018) </a:t>
            </a:r>
            <a:br>
              <a:rPr lang="en-US" dirty="0"/>
            </a:br>
            <a:r>
              <a:rPr lang="en-US" dirty="0"/>
              <a:t>Corwin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D21816B-D381-974A-92BD-D2A9A8EBF5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982869">
            <a:off x="3296917" y="2332017"/>
            <a:ext cx="1866447" cy="27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4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13161-6A80-9F41-A458-7C5AD6366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 with PLCs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E1AAA9-FF5D-CA41-A07D-5A75A033A7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96835"/>
            <a:ext cx="4878894" cy="368753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4F63F2D-D352-1A4C-B6D3-4B1B7603E0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2200" y="1896835"/>
            <a:ext cx="4241800" cy="3687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706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8736C-0FF7-C74E-99BD-D588727CC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7"/>
            <a:ext cx="8965580" cy="1687977"/>
          </a:xfrm>
        </p:spPr>
        <p:txBody>
          <a:bodyPr>
            <a:normAutofit fontScale="90000"/>
          </a:bodyPr>
          <a:lstStyle/>
          <a:p>
            <a:r>
              <a:rPr lang="en-US" dirty="0"/>
              <a:t>In the context of compliance driven high stakes accountability…PLCs were overly directed from the top in ways that…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86EAED-C8E2-1D47-B00A-6A3FF96F65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364058"/>
            <a:ext cx="9144000" cy="3479181"/>
          </a:xfrm>
        </p:spPr>
        <p:txBody>
          <a:bodyPr>
            <a:normAutofit/>
          </a:bodyPr>
          <a:lstStyle/>
          <a:p>
            <a:r>
              <a:rPr lang="en-US" dirty="0"/>
              <a:t>Undermined the authority and autonomy of teachers</a:t>
            </a:r>
          </a:p>
          <a:p>
            <a:r>
              <a:rPr lang="en-US" dirty="0"/>
              <a:t>Also, schools didn’t allow sufficient time to develop practices of inquiry that were robust and critical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E9D5BB-7108-214C-BB5B-5B0FA328B7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5040351"/>
            <a:ext cx="4393580" cy="181764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1D89D8D-5E9F-DB43-83AD-54EA8B6058C1}"/>
              </a:ext>
            </a:extLst>
          </p:cNvPr>
          <p:cNvSpPr txBox="1"/>
          <p:nvPr/>
        </p:nvSpPr>
        <p:spPr>
          <a:xfrm>
            <a:off x="0" y="6244683"/>
            <a:ext cx="3081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Hargreaves &amp; O’Conner (2018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1414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87B98-C2ED-2146-952E-1823F1FFD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56838"/>
            <a:ext cx="9144000" cy="131584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253FF"/>
                </a:solidFill>
              </a:rPr>
              <a:t>Collaborative professionalism </a:t>
            </a:r>
            <a:r>
              <a:rPr lang="en-US" dirty="0"/>
              <a:t>is about how teachers and other educators transform teaching and learning together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23F23E-C0E0-984D-91D1-4DE1536D2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197386"/>
            <a:ext cx="9307286" cy="241662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It is evidence-informed, </a:t>
            </a:r>
          </a:p>
          <a:p>
            <a:r>
              <a:rPr lang="en-US" dirty="0"/>
              <a:t>Deep dialogue, with candid but constructive feedback</a:t>
            </a:r>
          </a:p>
          <a:p>
            <a:r>
              <a:rPr lang="en-US" dirty="0"/>
              <a:t>Continuous collaborative inquiry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0A41DE-7386-9A47-B1AB-8A0E980A45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1786" y="2234890"/>
            <a:ext cx="5207000" cy="187991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D22A3C8-3CB7-B44D-875E-9EEE5589E828}"/>
              </a:ext>
            </a:extLst>
          </p:cNvPr>
          <p:cNvSpPr txBox="1"/>
          <p:nvPr/>
        </p:nvSpPr>
        <p:spPr>
          <a:xfrm>
            <a:off x="6062964" y="6590371"/>
            <a:ext cx="3081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Hargreaves &amp; O’Conner (2018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68091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2E3CD24E03B94D9E299C01D606D2A4" ma:contentTypeVersion="15" ma:contentTypeDescription="Create a new document." ma:contentTypeScope="" ma:versionID="95d39450e44c5c91bfd723f454e7fc68">
  <xsd:schema xmlns:xsd="http://www.w3.org/2001/XMLSchema" xmlns:xs="http://www.w3.org/2001/XMLSchema" xmlns:p="http://schemas.microsoft.com/office/2006/metadata/properties" xmlns:ns2="292dcb82-c998-40c8-ba8d-01502731b5b8" xmlns:ns3="3d91fff0-cfe8-4662-a43e-734d3fcb3722" targetNamespace="http://schemas.microsoft.com/office/2006/metadata/properties" ma:root="true" ma:fieldsID="179810351fa6658a58f678673168bf70" ns2:_="" ns3:_="">
    <xsd:import namespace="292dcb82-c998-40c8-ba8d-01502731b5b8"/>
    <xsd:import namespace="3d91fff0-cfe8-4662-a43e-734d3fcb37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Date" minOccurs="0"/>
                <xsd:element ref="ns2:_Flow_SignoffStatu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2dcb82-c998-40c8-ba8d-01502731b5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Date" ma:index="16" nillable="true" ma:displayName="Date" ma:format="DateOnly" ma:internalName="Date">
      <xsd:simpleType>
        <xsd:restriction base="dms:DateTime"/>
      </xsd:simpleType>
    </xsd:element>
    <xsd:element name="_Flow_SignoffStatus" ma:index="17" nillable="true" ma:displayName="Sign-off status" ma:internalName="_x0024_Resources_x003a_core_x002c_Signoff_Status_x003b_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91fff0-cfe8-4662-a43e-734d3fcb372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 xmlns="292dcb82-c998-40c8-ba8d-01502731b5b8" xsi:nil="true"/>
    <_Flow_SignoffStatus xmlns="292dcb82-c998-40c8-ba8d-01502731b5b8" xsi:nil="true"/>
  </documentManagement>
</p:properties>
</file>

<file path=customXml/itemProps1.xml><?xml version="1.0" encoding="utf-8"?>
<ds:datastoreItem xmlns:ds="http://schemas.openxmlformats.org/officeDocument/2006/customXml" ds:itemID="{B0296A71-2E4E-4D82-9E8E-37DFD4FEBB75}"/>
</file>

<file path=customXml/itemProps2.xml><?xml version="1.0" encoding="utf-8"?>
<ds:datastoreItem xmlns:ds="http://schemas.openxmlformats.org/officeDocument/2006/customXml" ds:itemID="{1389FC0A-4610-48AA-BC39-533B80CA6313}"/>
</file>

<file path=customXml/itemProps3.xml><?xml version="1.0" encoding="utf-8"?>
<ds:datastoreItem xmlns:ds="http://schemas.openxmlformats.org/officeDocument/2006/customXml" ds:itemID="{DF687634-7260-4509-BDCC-A85BED229DF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6221</TotalTime>
  <Words>1064</Words>
  <Application>Microsoft Macintosh PowerPoint</Application>
  <PresentationFormat>On-screen Show (4:3)</PresentationFormat>
  <Paragraphs>149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Arial</vt:lpstr>
      <vt:lpstr>Calibri</vt:lpstr>
      <vt:lpstr>Office Theme</vt:lpstr>
      <vt:lpstr>Collaborative Professionalism</vt:lpstr>
      <vt:lpstr>PowerPoint Presentation</vt:lpstr>
      <vt:lpstr>Read the following quote</vt:lpstr>
      <vt:lpstr>“Changing what teachers do in their classrooms involves changing highly automated routines,…</vt:lpstr>
      <vt:lpstr>If it is true,</vt:lpstr>
      <vt:lpstr>Collaborative professionalism:           When teaching together means learning for all      Hargreaves, &amp; O’Conner (2018)  Corwin</vt:lpstr>
      <vt:lpstr>The problem with PLCs</vt:lpstr>
      <vt:lpstr>In the context of compliance driven high stakes accountability…PLCs were overly directed from the top in ways that… </vt:lpstr>
      <vt:lpstr>Collaborative professionalism is about how teachers and other educators transform teaching and learning together</vt:lpstr>
      <vt:lpstr>     Tenets of Collaborative Professionalism</vt:lpstr>
      <vt:lpstr>10 Tenets - 1. Collective autonomy  </vt:lpstr>
      <vt:lpstr>10 Tenets - 1. Collective autonomy  </vt:lpstr>
      <vt:lpstr>10 Tenets- 2. Collective Efficacy</vt:lpstr>
      <vt:lpstr>10 Tenets- 2. Collective Efficacy</vt:lpstr>
      <vt:lpstr>10 Tenets-  3. Collaborative Inquiry</vt:lpstr>
      <vt:lpstr>10 Tenets-  3. Collaborative Inquiry</vt:lpstr>
      <vt:lpstr>10 Tenets- 4. Collective responsibility </vt:lpstr>
      <vt:lpstr>10 Tenets- 4. Collective responsibility </vt:lpstr>
      <vt:lpstr>10 Tenets-  5. Collective Initiative</vt:lpstr>
      <vt:lpstr>10 Tenets-  5. Collective Initiative</vt:lpstr>
      <vt:lpstr>10 Tenets- 6. Mutual Dialogue</vt:lpstr>
      <vt:lpstr>10 Tenets- 6. Mutual Dialogue</vt:lpstr>
      <vt:lpstr>10 Tenets-  7. Joint Work</vt:lpstr>
      <vt:lpstr>10 Tenets-  7. Joint Work</vt:lpstr>
      <vt:lpstr>10 Tenets- 8. Common meaning and Purpose</vt:lpstr>
      <vt:lpstr>10 Tenets- 8. Common meaning and Purpose</vt:lpstr>
      <vt:lpstr>10 Tenets- 9. Collaborating with students</vt:lpstr>
      <vt:lpstr>10 Tenets- 9. Collaborating with students</vt:lpstr>
      <vt:lpstr>10 Tenets- 10. Big-Picture Thinking for ALL </vt:lpstr>
      <vt:lpstr>10 Tenets- 10. Big-Picture Thinking for ALL </vt:lpstr>
      <vt:lpstr>Collaborative Professionalism should: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Blank Slides Master</dc:title>
  <dc:creator>BRIAN MCNULTY</dc:creator>
  <cp:lastModifiedBy>BRIAN A MCNULTY</cp:lastModifiedBy>
  <cp:revision>67</cp:revision>
  <dcterms:created xsi:type="dcterms:W3CDTF">2015-06-11T17:47:43Z</dcterms:created>
  <dcterms:modified xsi:type="dcterms:W3CDTF">2019-10-28T18:59:22Z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0x010100B52E3CD24E03B94D9E299C01D606D2A4</vt:lpwstr>
  </property>
</Properties>
</file>