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notesMasterIdLst>
    <p:notesMasterId r:id="rId93"/>
  </p:notesMasterIdLst>
  <p:sldIdLst>
    <p:sldId id="2434" r:id="rId2"/>
    <p:sldId id="2435" r:id="rId3"/>
    <p:sldId id="2436" r:id="rId4"/>
    <p:sldId id="2437" r:id="rId5"/>
    <p:sldId id="2438" r:id="rId6"/>
    <p:sldId id="2439" r:id="rId7"/>
    <p:sldId id="2440" r:id="rId8"/>
    <p:sldId id="772" r:id="rId9"/>
    <p:sldId id="2441" r:id="rId10"/>
    <p:sldId id="2353" r:id="rId11"/>
    <p:sldId id="2357" r:id="rId12"/>
    <p:sldId id="2442" r:id="rId13"/>
    <p:sldId id="2443" r:id="rId14"/>
    <p:sldId id="2444" r:id="rId15"/>
    <p:sldId id="324" r:id="rId16"/>
    <p:sldId id="639" r:id="rId17"/>
    <p:sldId id="2082" r:id="rId18"/>
    <p:sldId id="2076" r:id="rId19"/>
    <p:sldId id="2445" r:id="rId20"/>
    <p:sldId id="276" r:id="rId21"/>
    <p:sldId id="316" r:id="rId22"/>
    <p:sldId id="2526" r:id="rId23"/>
    <p:sldId id="2527" r:id="rId24"/>
    <p:sldId id="2528" r:id="rId25"/>
    <p:sldId id="278" r:id="rId26"/>
    <p:sldId id="2318" r:id="rId27"/>
    <p:sldId id="2446" r:id="rId28"/>
    <p:sldId id="2149" r:id="rId29"/>
    <p:sldId id="2432" r:id="rId30"/>
    <p:sldId id="2317" r:id="rId31"/>
    <p:sldId id="2281" r:id="rId32"/>
    <p:sldId id="2106" r:id="rId33"/>
    <p:sldId id="583" r:id="rId34"/>
    <p:sldId id="611" r:id="rId35"/>
    <p:sldId id="308" r:id="rId36"/>
    <p:sldId id="2447" r:id="rId37"/>
    <p:sldId id="2448" r:id="rId38"/>
    <p:sldId id="2449" r:id="rId39"/>
    <p:sldId id="2450" r:id="rId40"/>
    <p:sldId id="2451" r:id="rId41"/>
    <p:sldId id="309" r:id="rId42"/>
    <p:sldId id="2431" r:id="rId43"/>
    <p:sldId id="2452" r:id="rId44"/>
    <p:sldId id="609" r:id="rId45"/>
    <p:sldId id="788" r:id="rId46"/>
    <p:sldId id="610" r:id="rId47"/>
    <p:sldId id="344" r:id="rId48"/>
    <p:sldId id="2433" r:id="rId49"/>
    <p:sldId id="2454" r:id="rId50"/>
    <p:sldId id="2418" r:id="rId51"/>
    <p:sldId id="2424" r:id="rId52"/>
    <p:sldId id="2455" r:id="rId53"/>
    <p:sldId id="2428" r:id="rId54"/>
    <p:sldId id="2456" r:id="rId55"/>
    <p:sldId id="2457" r:id="rId56"/>
    <p:sldId id="2458" r:id="rId57"/>
    <p:sldId id="2429" r:id="rId58"/>
    <p:sldId id="2388" r:id="rId59"/>
    <p:sldId id="448" r:id="rId60"/>
    <p:sldId id="426" r:id="rId61"/>
    <p:sldId id="2425" r:id="rId62"/>
    <p:sldId id="2459" r:id="rId63"/>
    <p:sldId id="2460" r:id="rId64"/>
    <p:sldId id="2461" r:id="rId65"/>
    <p:sldId id="2426" r:id="rId66"/>
    <p:sldId id="2382" r:id="rId67"/>
    <p:sldId id="2462" r:id="rId68"/>
    <p:sldId id="2463" r:id="rId69"/>
    <p:sldId id="2464" r:id="rId70"/>
    <p:sldId id="2465" r:id="rId71"/>
    <p:sldId id="2356" r:id="rId72"/>
    <p:sldId id="2467" r:id="rId73"/>
    <p:sldId id="2466" r:id="rId74"/>
    <p:sldId id="2427" r:id="rId75"/>
    <p:sldId id="2468" r:id="rId76"/>
    <p:sldId id="2379" r:id="rId77"/>
    <p:sldId id="2469" r:id="rId78"/>
    <p:sldId id="2470" r:id="rId79"/>
    <p:sldId id="2471" r:id="rId80"/>
    <p:sldId id="2472" r:id="rId81"/>
    <p:sldId id="2473" r:id="rId82"/>
    <p:sldId id="2474" r:id="rId83"/>
    <p:sldId id="2378" r:id="rId84"/>
    <p:sldId id="2475" r:id="rId85"/>
    <p:sldId id="2476" r:id="rId86"/>
    <p:sldId id="2477" r:id="rId87"/>
    <p:sldId id="2478" r:id="rId88"/>
    <p:sldId id="2479" r:id="rId89"/>
    <p:sldId id="2529" r:id="rId90"/>
    <p:sldId id="2380" r:id="rId91"/>
    <p:sldId id="2531" r:id="rId92"/>
  </p:sldIdLst>
  <p:sldSz cx="18288000" cy="10287000"/>
  <p:notesSz cx="6858000" cy="9144000"/>
  <p:defaultTextStyle>
    <a:defPPr>
      <a:defRPr lang="en-US"/>
    </a:defPPr>
    <a:lvl1pPr marL="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6858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Gay" initials="JG" lastIdx="6" clrIdx="0"/>
  <p:cmAuthor id="2" name="Brian McNulty" initials="BM" lastIdx="1" clrIdx="1">
    <p:extLst>
      <p:ext uri="{19B8F6BF-5375-455C-9EA6-DF929625EA0E}">
        <p15:presenceInfo xmlns:p15="http://schemas.microsoft.com/office/powerpoint/2012/main" userId="SumcNnftAtLByehZOsGKoB67LJ376tql/mNJQWvXRjM=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A8B6"/>
    <a:srgbClr val="FFE571"/>
    <a:srgbClr val="365073"/>
    <a:srgbClr val="D8114A"/>
    <a:srgbClr val="025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F7AFCF-217E-4656-9082-4256C1ED80FB}" v="11" dt="2020-10-05T12:53:47.385"/>
    <p1510:client id="{6A196463-857D-46D9-BA14-6E3D7C676E92}" v="11" dt="2020-10-11T18:10:55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1864"/>
  </p:normalViewPr>
  <p:slideViewPr>
    <p:cSldViewPr snapToGrid="0" snapToObjects="1">
      <p:cViewPr varScale="1">
        <p:scale>
          <a:sx n="71" d="100"/>
          <a:sy n="71" d="100"/>
        </p:scale>
        <p:origin x="780" y="66"/>
      </p:cViewPr>
      <p:guideLst>
        <p:guide orient="horz" pos="3240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92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90" Type="http://schemas.microsoft.com/office/2016/11/relationships/changesInfo" Target="changesInfos/changesInfo1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18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Gay" userId="ROyUQQE39PvMRJUKwCS/sVBfgNJY2FbVlYSSJ5GqAT4=" providerId="None" clId="Web-{C7F7AFCF-217E-4656-9082-4256C1ED80FB}"/>
    <pc:docChg chg="modSld">
      <pc:chgData name="Jim Gay" userId="ROyUQQE39PvMRJUKwCS/sVBfgNJY2FbVlYSSJ5GqAT4=" providerId="None" clId="Web-{C7F7AFCF-217E-4656-9082-4256C1ED80FB}" dt="2020-10-05T12:53:47.385" v="10"/>
      <pc:docMkLst>
        <pc:docMk/>
      </pc:docMkLst>
      <pc:sldChg chg="modSp addCm">
        <pc:chgData name="Jim Gay" userId="ROyUQQE39PvMRJUKwCS/sVBfgNJY2FbVlYSSJ5GqAT4=" providerId="None" clId="Web-{C7F7AFCF-217E-4656-9082-4256C1ED80FB}" dt="2020-10-05T12:52:29.446" v="8" actId="20577"/>
        <pc:sldMkLst>
          <pc:docMk/>
          <pc:sldMk cId="3834439079" sldId="2369"/>
        </pc:sldMkLst>
        <pc:spChg chg="mod">
          <ac:chgData name="Jim Gay" userId="ROyUQQE39PvMRJUKwCS/sVBfgNJY2FbVlYSSJ5GqAT4=" providerId="None" clId="Web-{C7F7AFCF-217E-4656-9082-4256C1ED80FB}" dt="2020-10-05T12:52:29.446" v="8" actId="20577"/>
          <ac:spMkLst>
            <pc:docMk/>
            <pc:sldMk cId="3834439079" sldId="2369"/>
            <ac:spMk id="3" creationId="{C8704E2D-C115-504B-96A5-7DA735AEEE91}"/>
          </ac:spMkLst>
        </pc:spChg>
      </pc:sldChg>
      <pc:sldChg chg="addCm">
        <pc:chgData name="Jim Gay" userId="ROyUQQE39PvMRJUKwCS/sVBfgNJY2FbVlYSSJ5GqAT4=" providerId="None" clId="Web-{C7F7AFCF-217E-4656-9082-4256C1ED80FB}" dt="2020-10-05T12:53:47.385" v="10"/>
        <pc:sldMkLst>
          <pc:docMk/>
          <pc:sldMk cId="1467151064" sldId="2370"/>
        </pc:sldMkLst>
      </pc:sldChg>
      <pc:sldChg chg="addCm">
        <pc:chgData name="Jim Gay" userId="ROyUQQE39PvMRJUKwCS/sVBfgNJY2FbVlYSSJ5GqAT4=" providerId="None" clId="Web-{C7F7AFCF-217E-4656-9082-4256C1ED80FB}" dt="2020-10-05T12:48:15.940" v="2"/>
        <pc:sldMkLst>
          <pc:docMk/>
          <pc:sldMk cId="1074193077" sldId="2378"/>
        </pc:sldMkLst>
      </pc:sldChg>
      <pc:sldChg chg="addCm">
        <pc:chgData name="Jim Gay" userId="ROyUQQE39PvMRJUKwCS/sVBfgNJY2FbVlYSSJ5GqAT4=" providerId="None" clId="Web-{C7F7AFCF-217E-4656-9082-4256C1ED80FB}" dt="2020-10-05T12:43:28.590" v="1"/>
        <pc:sldMkLst>
          <pc:docMk/>
          <pc:sldMk cId="2958457462" sldId="2379"/>
        </pc:sldMkLst>
      </pc:sldChg>
      <pc:sldChg chg="addCm">
        <pc:chgData name="Jim Gay" userId="ROyUQQE39PvMRJUKwCS/sVBfgNJY2FbVlYSSJ5GqAT4=" providerId="None" clId="Web-{C7F7AFCF-217E-4656-9082-4256C1ED80FB}" dt="2020-10-05T12:37:32.019" v="0"/>
        <pc:sldMkLst>
          <pc:docMk/>
          <pc:sldMk cId="316263097" sldId="2428"/>
        </pc:sldMkLst>
      </pc:sldChg>
    </pc:docChg>
  </pc:docChgLst>
  <pc:docChgLst>
    <pc:chgData name="Brian McNulty" userId="SumcNnftAtLByehZOsGKoB67LJ376tql/mNJQWvXRjM=" providerId="None" clId="Web-{6A196463-857D-46D9-BA14-6E3D7C676E92}"/>
    <pc:docChg chg="modSld">
      <pc:chgData name="Brian McNulty" userId="SumcNnftAtLByehZOsGKoB67LJ376tql/mNJQWvXRjM=" providerId="None" clId="Web-{6A196463-857D-46D9-BA14-6E3D7C676E92}" dt="2020-10-11T18:10:55.551" v="10" actId="20577"/>
      <pc:docMkLst>
        <pc:docMk/>
      </pc:docMkLst>
      <pc:sldChg chg="modSp">
        <pc:chgData name="Brian McNulty" userId="SumcNnftAtLByehZOsGKoB67LJ376tql/mNJQWvXRjM=" providerId="None" clId="Web-{6A196463-857D-46D9-BA14-6E3D7C676E92}" dt="2020-10-11T17:54:16.692" v="5" actId="20577"/>
        <pc:sldMkLst>
          <pc:docMk/>
          <pc:sldMk cId="1467151064" sldId="2370"/>
        </pc:sldMkLst>
        <pc:spChg chg="mod">
          <ac:chgData name="Brian McNulty" userId="SumcNnftAtLByehZOsGKoB67LJ376tql/mNJQWvXRjM=" providerId="None" clId="Web-{6A196463-857D-46D9-BA14-6E3D7C676E92}" dt="2020-10-11T17:54:16.692" v="5" actId="20577"/>
          <ac:spMkLst>
            <pc:docMk/>
            <pc:sldMk cId="1467151064" sldId="2370"/>
            <ac:spMk id="3" creationId="{C8704E2D-C115-504B-96A5-7DA735AEEE91}"/>
          </ac:spMkLst>
        </pc:spChg>
      </pc:sldChg>
      <pc:sldChg chg="modSp addCm">
        <pc:chgData name="Brian McNulty" userId="SumcNnftAtLByehZOsGKoB67LJ376tql/mNJQWvXRjM=" providerId="None" clId="Web-{6A196463-857D-46D9-BA14-6E3D7C676E92}" dt="2020-10-11T18:10:55.551" v="9" actId="20577"/>
        <pc:sldMkLst>
          <pc:docMk/>
          <pc:sldMk cId="2958457462" sldId="2379"/>
        </pc:sldMkLst>
        <pc:spChg chg="mod">
          <ac:chgData name="Brian McNulty" userId="SumcNnftAtLByehZOsGKoB67LJ376tql/mNJQWvXRjM=" providerId="None" clId="Web-{6A196463-857D-46D9-BA14-6E3D7C676E92}" dt="2020-10-11T18:10:55.551" v="9" actId="20577"/>
          <ac:spMkLst>
            <pc:docMk/>
            <pc:sldMk cId="2958457462" sldId="2379"/>
            <ac:spMk id="3" creationId="{A5A18C3F-855A-FF44-A925-2890A9F892E5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5T05:43:28.590" idx="3">
    <p:pos x="10" y="10"/>
    <p:text>Consider softening "snakes and egos" line.  ( I understand where you are going here.  Is there another way to say it?)
</p:text>
    <p:extLst>
      <p:ext uri="{C676402C-5697-4E1C-873F-D02D1690AC5C}">
        <p15:threadingInfo xmlns:p15="http://schemas.microsoft.com/office/powerpoint/2012/main" timeZoneBias="420"/>
      </p:ext>
    </p:extLst>
  </p:cm>
  <p:cm authorId="2" dt="2020-10-11T10:48:42.907" idx="1">
    <p:pos x="10" y="106"/>
    <p:text>This is a quote from the book
</p:text>
    <p:extLst>
      <p:ext uri="{C676402C-5697-4E1C-873F-D02D1690AC5C}">
        <p15:threadingInfo xmlns:p15="http://schemas.microsoft.com/office/powerpoint/2012/main" timeZoneBias="420">
          <p15:parentCm authorId="1" idx="3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5T05:43:28.590" idx="3">
    <p:pos x="10" y="10"/>
    <p:text>Consider softening "snakes and egos" line.  ( I understand where you are going here.  Is there another way to say it?)
</p:text>
    <p:extLst>
      <p:ext uri="{C676402C-5697-4E1C-873F-D02D1690AC5C}">
        <p15:threadingInfo xmlns:p15="http://schemas.microsoft.com/office/powerpoint/2012/main" timeZoneBias="420"/>
      </p:ext>
    </p:extLst>
  </p:cm>
  <p:cm authorId="2" dt="2020-10-11T10:48:42.907" idx="1">
    <p:pos x="10" y="106"/>
    <p:text>This is a quote from the book
</p:text>
    <p:extLst>
      <p:ext uri="{C676402C-5697-4E1C-873F-D02D1690AC5C}">
        <p15:threadingInfo xmlns:p15="http://schemas.microsoft.com/office/powerpoint/2012/main" timeZoneBias="420">
          <p15:parentCm authorId="1" idx="3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5T05:43:28.590" idx="3">
    <p:pos x="10" y="10"/>
    <p:text>Consider softening "snakes and egos" line.  ( I understand where you are going here.  Is there another way to say it?)
</p:text>
    <p:extLst>
      <p:ext uri="{C676402C-5697-4E1C-873F-D02D1690AC5C}">
        <p15:threadingInfo xmlns:p15="http://schemas.microsoft.com/office/powerpoint/2012/main" timeZoneBias="420"/>
      </p:ext>
    </p:extLst>
  </p:cm>
  <p:cm authorId="2" dt="2020-10-11T10:48:42.907" idx="1">
    <p:pos x="10" y="106"/>
    <p:text>This is a quote from the book
</p:text>
    <p:extLst>
      <p:ext uri="{C676402C-5697-4E1C-873F-D02D1690AC5C}">
        <p15:threadingInfo xmlns:p15="http://schemas.microsoft.com/office/powerpoint/2012/main" timeZoneBias="420">
          <p15:parentCm authorId="1" idx="3"/>
        </p15:threadingInfo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5T05:43:28.590" idx="3">
    <p:pos x="10" y="10"/>
    <p:text>Consider softening "snakes and egos" line.  ( I understand where you are going here.  Is there another way to say it?)
</p:text>
    <p:extLst>
      <p:ext uri="{C676402C-5697-4E1C-873F-D02D1690AC5C}">
        <p15:threadingInfo xmlns:p15="http://schemas.microsoft.com/office/powerpoint/2012/main" timeZoneBias="420"/>
      </p:ext>
    </p:extLst>
  </p:cm>
  <p:cm authorId="2" dt="2020-10-11T10:48:42.907" idx="1">
    <p:pos x="10" y="106"/>
    <p:text>This is a quote from the book
</p:text>
    <p:extLst>
      <p:ext uri="{C676402C-5697-4E1C-873F-D02D1690AC5C}">
        <p15:threadingInfo xmlns:p15="http://schemas.microsoft.com/office/powerpoint/2012/main" timeZoneBias="420">
          <p15:parentCm authorId="1" idx="3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5T05:43:28.590" idx="3">
    <p:pos x="10" y="10"/>
    <p:text>Consider softening "snakes and egos" line.  ( I understand where you are going here.  Is there another way to say it?)
</p:text>
    <p:extLst>
      <p:ext uri="{C676402C-5697-4E1C-873F-D02D1690AC5C}">
        <p15:threadingInfo xmlns:p15="http://schemas.microsoft.com/office/powerpoint/2012/main" timeZoneBias="420"/>
      </p:ext>
    </p:extLst>
  </p:cm>
  <p:cm authorId="2" dt="2020-10-11T10:48:42.907" idx="1">
    <p:pos x="10" y="106"/>
    <p:text>This is a quote from the book
</p:text>
    <p:extLst>
      <p:ext uri="{C676402C-5697-4E1C-873F-D02D1690AC5C}">
        <p15:threadingInfo xmlns:p15="http://schemas.microsoft.com/office/powerpoint/2012/main" timeZoneBias="420">
          <p15:parentCm authorId="1" idx="3"/>
        </p15:threadingInfo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5T05:43:28.590" idx="3">
    <p:pos x="10" y="10"/>
    <p:text>Consider softening "snakes and egos" line.  ( I understand where you are going here.  Is there another way to say it?)
</p:text>
    <p:extLst>
      <p:ext uri="{C676402C-5697-4E1C-873F-D02D1690AC5C}">
        <p15:threadingInfo xmlns:p15="http://schemas.microsoft.com/office/powerpoint/2012/main" timeZoneBias="420"/>
      </p:ext>
    </p:extLst>
  </p:cm>
  <p:cm authorId="2" dt="2020-10-11T10:48:42.907" idx="1">
    <p:pos x="10" y="106"/>
    <p:text>This is a quote from the book
</p:text>
    <p:extLst>
      <p:ext uri="{C676402C-5697-4E1C-873F-D02D1690AC5C}">
        <p15:threadingInfo xmlns:p15="http://schemas.microsoft.com/office/powerpoint/2012/main" timeZoneBias="420">
          <p15:parentCm authorId="1" idx="3"/>
        </p15:threadingInfo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05T05:43:28.590" idx="3">
    <p:pos x="10" y="10"/>
    <p:text>Consider softening "snakes and egos" line.  ( I understand where you are going here.  Is there another way to say it?)
</p:text>
    <p:extLst>
      <p:ext uri="{C676402C-5697-4E1C-873F-D02D1690AC5C}">
        <p15:threadingInfo xmlns:p15="http://schemas.microsoft.com/office/powerpoint/2012/main" timeZoneBias="420"/>
      </p:ext>
    </p:extLst>
  </p:cm>
  <p:cm authorId="2" dt="2020-10-11T10:48:42.907" idx="1">
    <p:pos x="10" y="106"/>
    <p:text>This is a quote from the book
</p:text>
    <p:extLst>
      <p:ext uri="{C676402C-5697-4E1C-873F-D02D1690AC5C}">
        <p15:threadingInfo xmlns:p15="http://schemas.microsoft.com/office/powerpoint/2012/main" timeZoneBias="420">
          <p15:parentCm authorId="1" idx="3"/>
        </p15:threadingInfo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91D58-A057-E84E-A171-94C8616AD87F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D0CCA0-EA6E-DD4A-A09E-3BD8FAA48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64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0CCA0-EA6E-DD4A-A09E-3BD8FAA481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779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0CCA0-EA6E-DD4A-A09E-3BD8FAA481B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92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0CCA0-EA6E-DD4A-A09E-3BD8FAA481B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573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0CCA0-EA6E-DD4A-A09E-3BD8FAA481B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417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0CCA0-EA6E-DD4A-A09E-3BD8FAA481BF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46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0CCA0-EA6E-DD4A-A09E-3BD8FAA481B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85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D0CCA0-EA6E-DD4A-A09E-3BD8FAA481BF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04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D0CCA0-EA6E-DD4A-A09E-3BD8FAA481BF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0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0"/>
            <a:ext cx="15544800" cy="2205038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</p:spPr>
        <p:txBody>
          <a:bodyPr>
            <a:normAutofit/>
          </a:bodyPr>
          <a:lstStyle>
            <a:lvl1pPr marL="0" indent="0" algn="ctr">
              <a:buNone/>
              <a:defRPr sz="6750" b="1">
                <a:solidFill>
                  <a:srgbClr val="000000"/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4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2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411959"/>
            <a:ext cx="4114800" cy="8777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11959"/>
            <a:ext cx="12039600" cy="8777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9069" y="2923553"/>
            <a:ext cx="15347897" cy="1084758"/>
          </a:xfrm>
          <a:prstGeom prst="rect">
            <a:avLst/>
          </a:prstGeom>
        </p:spPr>
        <p:txBody>
          <a:bodyPr vert="horz"/>
          <a:lstStyle>
            <a:lvl1pPr algn="ctr">
              <a:defRPr sz="6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152043" y="5371664"/>
            <a:ext cx="13760322" cy="3398991"/>
          </a:xfrm>
          <a:prstGeom prst="rect">
            <a:avLst/>
          </a:prstGeom>
        </p:spPr>
        <p:txBody>
          <a:bodyPr vert="horz"/>
          <a:lstStyle>
            <a:lvl1pPr>
              <a:defRPr sz="54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164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15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6610352"/>
            <a:ext cx="15544800" cy="2043113"/>
          </a:xfrm>
        </p:spPr>
        <p:txBody>
          <a:bodyPr anchor="t"/>
          <a:lstStyle>
            <a:lvl1pPr algn="l">
              <a:defRPr sz="6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4360070"/>
            <a:ext cx="15544800" cy="225028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34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400302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2400302"/>
            <a:ext cx="8077200" cy="6788945"/>
          </a:xfrm>
        </p:spPr>
        <p:txBody>
          <a:bodyPr/>
          <a:lstStyle>
            <a:lvl1pPr>
              <a:defRPr sz="4200"/>
            </a:lvl1pPr>
            <a:lvl2pPr>
              <a:defRPr sz="36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1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2302670"/>
            <a:ext cx="8080376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3262313"/>
            <a:ext cx="8080376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3" y="2302670"/>
            <a:ext cx="8083550" cy="959643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3" y="3262313"/>
            <a:ext cx="8083550" cy="5926932"/>
          </a:xfrm>
        </p:spPr>
        <p:txBody>
          <a:bodyPr/>
          <a:lstStyle>
            <a:lvl1pPr>
              <a:defRPr sz="3600"/>
            </a:lvl1pPr>
            <a:lvl2pPr>
              <a:defRPr sz="30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10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44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69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2" y="409575"/>
            <a:ext cx="6016626" cy="174307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409577"/>
            <a:ext cx="10223501" cy="8779670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2" y="2152652"/>
            <a:ext cx="6016626" cy="7036595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0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7200900"/>
            <a:ext cx="10972800" cy="85010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919163"/>
            <a:ext cx="10972800" cy="6172200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8051007"/>
            <a:ext cx="10972800" cy="1207293"/>
          </a:xfrm>
        </p:spPr>
        <p:txBody>
          <a:bodyPr/>
          <a:lstStyle>
            <a:lvl1pPr marL="0" indent="0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43B12-DEFA-B245-A833-03B62EAD6F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96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11957"/>
            <a:ext cx="16459200" cy="1714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00302"/>
            <a:ext cx="16459200" cy="6788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43B12-DEFA-B245-A833-03B62EAD6F97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A7C8A-80E3-F342-A618-B030C9A5B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6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4350" indent="-514350" algn="l" defTabSz="685800" rtl="0" eaLnBrk="1" latinLnBrk="0" hangingPunct="1">
        <a:spcBef>
          <a:spcPct val="20000"/>
        </a:spcBef>
        <a:buFont typeface="Arial"/>
        <a:buChar char="•"/>
        <a:defRPr sz="6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ct val="20000"/>
        </a:spcBef>
        <a:buFont typeface="Arial"/>
        <a:buChar char="–"/>
        <a:defRPr sz="6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ct val="20000"/>
        </a:spcBef>
        <a:buFont typeface="Arial"/>
        <a:buChar char="•"/>
        <a:defRPr sz="6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ct val="20000"/>
        </a:spcBef>
        <a:buFont typeface="Arial"/>
        <a:buChar char="–"/>
        <a:defRPr sz="6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ct val="20000"/>
        </a:spcBef>
        <a:buFont typeface="Arial"/>
        <a:buChar char="»"/>
        <a:defRPr sz="6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1.e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8288001" cy="10287000"/>
          </a:xfrm>
          <a:prstGeom prst="rect">
            <a:avLst/>
          </a:prstGeom>
          <a:solidFill>
            <a:srgbClr val="61A8B6"/>
          </a:solidFill>
          <a:ln w="57150">
            <a:solidFill>
              <a:srgbClr val="3650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6"/>
          <p:cNvSpPr txBox="1">
            <a:spLocks/>
          </p:cNvSpPr>
          <p:nvPr/>
        </p:nvSpPr>
        <p:spPr>
          <a:xfrm>
            <a:off x="5936481" y="6583264"/>
            <a:ext cx="6415040" cy="15533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37160" tIns="68580" rIns="137160" bIns="6858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5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>
                <a:solidFill>
                  <a:schemeClr val="bg1"/>
                </a:solidFill>
              </a:rPr>
              <a:t>Brian </a:t>
            </a:r>
            <a:r>
              <a:rPr lang="en-US" sz="4800" b="0" dirty="0" smtClean="0">
                <a:solidFill>
                  <a:schemeClr val="bg1"/>
                </a:solidFill>
              </a:rPr>
              <a:t>A. </a:t>
            </a:r>
            <a:r>
              <a:rPr lang="en-US" sz="4800" b="0" dirty="0">
                <a:solidFill>
                  <a:schemeClr val="bg1"/>
                </a:solidFill>
              </a:rPr>
              <a:t>McNulty </a:t>
            </a:r>
            <a:r>
              <a:rPr lang="en-US" sz="4800" b="0" dirty="0" smtClean="0">
                <a:solidFill>
                  <a:schemeClr val="bg1"/>
                </a:solidFill>
              </a:rPr>
              <a:t>Ph.D</a:t>
            </a:r>
            <a:r>
              <a:rPr lang="en-US" sz="4800" b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7"/>
          <a:stretch/>
        </p:blipFill>
        <p:spPr>
          <a:xfrm>
            <a:off x="8476936" y="7911721"/>
            <a:ext cx="1334125" cy="2058009"/>
          </a:xfrm>
          <a:prstGeom prst="rect">
            <a:avLst/>
          </a:prstGeom>
          <a:ln w="57150">
            <a:solidFill>
              <a:srgbClr val="365073"/>
            </a:solidFill>
          </a:ln>
        </p:spPr>
      </p:pic>
      <p:sp>
        <p:nvSpPr>
          <p:cNvPr id="10" name="Title 1"/>
          <p:cNvSpPr>
            <a:spLocks noGrp="1"/>
          </p:cNvSpPr>
          <p:nvPr>
            <p:ph type="subTitle" idx="1"/>
          </p:nvPr>
        </p:nvSpPr>
        <p:spPr>
          <a:xfrm>
            <a:off x="2286000" y="3423884"/>
            <a:ext cx="13715999" cy="334105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8000" b="0" dirty="0" smtClean="0">
                <a:solidFill>
                  <a:schemeClr val="bg1"/>
                </a:solidFill>
              </a:rPr>
              <a:t>Five Things Principals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8000" b="0" dirty="0" smtClean="0">
                <a:solidFill>
                  <a:schemeClr val="bg1"/>
                </a:solidFill>
              </a:rPr>
              <a:t>Should Know and Do</a:t>
            </a:r>
            <a:endParaRPr lang="en-US" sz="8000" b="0" dirty="0">
              <a:solidFill>
                <a:schemeClr val="bg1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r="1351"/>
          <a:stretch/>
        </p:blipFill>
        <p:spPr bwMode="auto">
          <a:xfrm>
            <a:off x="13352929" y="219081"/>
            <a:ext cx="4639236" cy="2831840"/>
          </a:xfrm>
          <a:prstGeom prst="rect">
            <a:avLst/>
          </a:prstGeom>
          <a:noFill/>
          <a:ln w="57150">
            <a:solidFill>
              <a:srgbClr val="2E476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211177" y="174111"/>
            <a:ext cx="5021706" cy="2915984"/>
            <a:chOff x="211177" y="174111"/>
            <a:chExt cx="5021706" cy="2915984"/>
          </a:xfrm>
        </p:grpSpPr>
        <p:sp>
          <p:nvSpPr>
            <p:cNvPr id="14" name="Rectangle 13"/>
            <p:cNvSpPr/>
            <p:nvPr/>
          </p:nvSpPr>
          <p:spPr>
            <a:xfrm>
              <a:off x="211177" y="174111"/>
              <a:ext cx="5021706" cy="291598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36507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D77ED2-823C-074B-8741-211FE9BAD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5702" y="299283"/>
              <a:ext cx="3607636" cy="2623735"/>
            </a:xfrm>
            <a:prstGeom prst="rect">
              <a:avLst/>
            </a:prstGeom>
          </p:spPr>
        </p:pic>
      </p:grpSp>
      <p:sp>
        <p:nvSpPr>
          <p:cNvPr id="11" name="Subtitle 6"/>
          <p:cNvSpPr txBox="1">
            <a:spLocks/>
          </p:cNvSpPr>
          <p:nvPr/>
        </p:nvSpPr>
        <p:spPr>
          <a:xfrm rot="20404464">
            <a:off x="12644594" y="7440978"/>
            <a:ext cx="5306390" cy="15533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37160" tIns="68580" rIns="137160" bIns="6858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5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0" b="0" dirty="0" smtClean="0">
                <a:solidFill>
                  <a:schemeClr val="bg1"/>
                </a:solidFill>
              </a:rPr>
              <a:t>Part One</a:t>
            </a:r>
            <a:endParaRPr lang="en-US" sz="10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36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B749-B5EA-4347-A9A6-D1C0FFB8E7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55496"/>
            <a:ext cx="18287999" cy="1336431"/>
          </a:xfrm>
        </p:spPr>
        <p:txBody>
          <a:bodyPr>
            <a:normAutofit/>
          </a:bodyPr>
          <a:lstStyle/>
          <a:p>
            <a:r>
              <a:rPr lang="en-US" sz="8000" b="0" dirty="0"/>
              <a:t>A </a:t>
            </a:r>
            <a:r>
              <a:rPr lang="en-US" sz="8000" b="0" dirty="0" smtClean="0"/>
              <a:t>Basic Understanding</a:t>
            </a:r>
            <a:endParaRPr lang="en-US" sz="8000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3ACB4-E738-B14C-BD52-187D3DF60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408550"/>
            <a:ext cx="18287999" cy="1300227"/>
          </a:xfrm>
        </p:spPr>
        <p:txBody>
          <a:bodyPr>
            <a:normAutofit/>
          </a:bodyPr>
          <a:lstStyle/>
          <a:p>
            <a:r>
              <a:rPr lang="en-US" sz="6400" b="0" dirty="0"/>
              <a:t>Schools don’t get better by </a:t>
            </a:r>
            <a:r>
              <a:rPr lang="en-US" sz="6400" b="0" dirty="0" smtClean="0"/>
              <a:t>doing the </a:t>
            </a:r>
            <a:r>
              <a:rPr lang="en-US" sz="6400" b="0" dirty="0"/>
              <a:t>same things!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5470"/>
          <a:stretch/>
        </p:blipFill>
        <p:spPr>
          <a:xfrm>
            <a:off x="4522434" y="2268018"/>
            <a:ext cx="9243128" cy="5464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68338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A4B7C-2950-484D-BC43-75E78A117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952" y="393612"/>
            <a:ext cx="14966577" cy="1448641"/>
          </a:xfrm>
        </p:spPr>
        <p:txBody>
          <a:bodyPr/>
          <a:lstStyle/>
          <a:p>
            <a:pPr algn="l"/>
            <a:r>
              <a:rPr lang="en-US" b="0" dirty="0"/>
              <a:t>Schools don’t get better until</a:t>
            </a:r>
            <a:r>
              <a:rPr lang="en-US" dirty="0"/>
              <a:t>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A52771-B81A-0648-B008-742D98BEF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518" y="3327844"/>
            <a:ext cx="7032593" cy="37856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69228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A4B7C-2950-484D-BC43-75E78A117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952" y="393612"/>
            <a:ext cx="14966577" cy="1448641"/>
          </a:xfrm>
        </p:spPr>
        <p:txBody>
          <a:bodyPr/>
          <a:lstStyle/>
          <a:p>
            <a:pPr algn="l"/>
            <a:r>
              <a:rPr lang="en-US" b="0" dirty="0"/>
              <a:t>Schools don’t get better until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71A91-FCA6-6249-B57A-BD4BE0108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11" y="2433916"/>
            <a:ext cx="9302954" cy="6710085"/>
          </a:xfrm>
        </p:spPr>
        <p:txBody>
          <a:bodyPr>
            <a:normAutofit/>
          </a:bodyPr>
          <a:lstStyle/>
          <a:p>
            <a:r>
              <a:rPr lang="en-US" sz="4200" b="0" dirty="0"/>
              <a:t>They use (teaching and leadership) practices that work </a:t>
            </a:r>
            <a:r>
              <a:rPr lang="en-US" sz="4200" b="0" dirty="0" smtClean="0"/>
              <a:t>better.</a:t>
            </a:r>
            <a:endParaRPr lang="en-US" sz="42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A52771-B81A-0648-B008-742D98BEF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518" y="3327844"/>
            <a:ext cx="7032593" cy="37856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3603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A4B7C-2950-484D-BC43-75E78A117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952" y="393612"/>
            <a:ext cx="14966577" cy="1448641"/>
          </a:xfrm>
        </p:spPr>
        <p:txBody>
          <a:bodyPr/>
          <a:lstStyle/>
          <a:p>
            <a:pPr algn="l"/>
            <a:r>
              <a:rPr lang="en-US" b="0" dirty="0"/>
              <a:t>Schools don’t get better until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71A91-FCA6-6249-B57A-BD4BE0108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11" y="2433916"/>
            <a:ext cx="9302954" cy="6710085"/>
          </a:xfrm>
        </p:spPr>
        <p:txBody>
          <a:bodyPr>
            <a:normAutofit/>
          </a:bodyPr>
          <a:lstStyle/>
          <a:p>
            <a:r>
              <a:rPr lang="en-US" sz="4200" b="0" dirty="0"/>
              <a:t>They use (teaching and leadership) practices that work </a:t>
            </a:r>
            <a:r>
              <a:rPr lang="en-US" sz="4200" b="0" dirty="0" smtClean="0"/>
              <a:t>better.</a:t>
            </a:r>
            <a:endParaRPr lang="en-US" sz="4200" b="0" dirty="0"/>
          </a:p>
          <a:p>
            <a:r>
              <a:rPr lang="en-US" sz="4200" b="0" dirty="0" smtClean="0"/>
              <a:t>They figure </a:t>
            </a:r>
            <a:r>
              <a:rPr lang="en-US" sz="4200" b="0" dirty="0"/>
              <a:t>out what works better here</a:t>
            </a:r>
          </a:p>
          <a:p>
            <a:pPr lvl="1"/>
            <a:r>
              <a:rPr lang="en-US" sz="4200" b="0" dirty="0"/>
              <a:t> For our kids,</a:t>
            </a:r>
          </a:p>
          <a:p>
            <a:pPr lvl="1"/>
            <a:r>
              <a:rPr lang="en-US" sz="4200" b="0" dirty="0"/>
              <a:t> In our </a:t>
            </a:r>
            <a:r>
              <a:rPr lang="en-US" sz="4200" b="0" dirty="0" smtClean="0"/>
              <a:t>school?</a:t>
            </a:r>
          </a:p>
          <a:p>
            <a:pPr lvl="1"/>
            <a:r>
              <a:rPr lang="en-US" sz="4200" b="0" dirty="0" smtClean="0"/>
              <a:t>Why?</a:t>
            </a:r>
            <a:endParaRPr lang="en-US" sz="42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A52771-B81A-0648-B008-742D98BEF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518" y="3327844"/>
            <a:ext cx="7032593" cy="37856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2596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A4B7C-2950-484D-BC43-75E78A117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952" y="393612"/>
            <a:ext cx="14966577" cy="1448641"/>
          </a:xfrm>
        </p:spPr>
        <p:txBody>
          <a:bodyPr/>
          <a:lstStyle/>
          <a:p>
            <a:pPr algn="l"/>
            <a:r>
              <a:rPr lang="en-US" b="0" dirty="0"/>
              <a:t>Schools don’t get better until</a:t>
            </a:r>
            <a:r>
              <a:rPr lang="en-US" dirty="0"/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71A91-FCA6-6249-B57A-BD4BE0108F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011" y="2433916"/>
            <a:ext cx="9302954" cy="6710085"/>
          </a:xfrm>
        </p:spPr>
        <p:txBody>
          <a:bodyPr>
            <a:normAutofit/>
          </a:bodyPr>
          <a:lstStyle/>
          <a:p>
            <a:r>
              <a:rPr lang="en-US" sz="4200" b="0" dirty="0"/>
              <a:t>They use (teaching and leadership) practices that work </a:t>
            </a:r>
            <a:r>
              <a:rPr lang="en-US" sz="4200" b="0" dirty="0" smtClean="0"/>
              <a:t>better.</a:t>
            </a:r>
            <a:endParaRPr lang="en-US" sz="4200" b="0" dirty="0"/>
          </a:p>
          <a:p>
            <a:r>
              <a:rPr lang="en-US" sz="4200" b="0" dirty="0" smtClean="0"/>
              <a:t>They figure </a:t>
            </a:r>
            <a:r>
              <a:rPr lang="en-US" sz="4200" b="0" dirty="0"/>
              <a:t>out what works better here</a:t>
            </a:r>
          </a:p>
          <a:p>
            <a:pPr lvl="1"/>
            <a:r>
              <a:rPr lang="en-US" sz="4200" b="0" dirty="0"/>
              <a:t> For our kids,</a:t>
            </a:r>
          </a:p>
          <a:p>
            <a:pPr lvl="1"/>
            <a:r>
              <a:rPr lang="en-US" sz="4200" b="0" dirty="0"/>
              <a:t> In our </a:t>
            </a:r>
            <a:r>
              <a:rPr lang="en-US" sz="4200" b="0" dirty="0" smtClean="0"/>
              <a:t>school?</a:t>
            </a:r>
          </a:p>
          <a:p>
            <a:pPr lvl="1"/>
            <a:r>
              <a:rPr lang="en-US" sz="4200" b="0" dirty="0" smtClean="0"/>
              <a:t>Why</a:t>
            </a:r>
            <a:r>
              <a:rPr lang="en-US" sz="4200" b="0" dirty="0"/>
              <a:t>?</a:t>
            </a:r>
          </a:p>
          <a:p>
            <a:r>
              <a:rPr lang="en-US" sz="4200" b="0" dirty="0" smtClean="0"/>
              <a:t>They actually see </a:t>
            </a:r>
            <a:r>
              <a:rPr lang="en-US" sz="4200" b="0" dirty="0"/>
              <a:t>and document what works better </a:t>
            </a:r>
            <a:r>
              <a:rPr lang="en-US" sz="4200" b="0" dirty="0" smtClean="0"/>
              <a:t>here.</a:t>
            </a:r>
            <a:endParaRPr lang="en-US" sz="42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A52771-B81A-0648-B008-742D98BEF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518" y="3327844"/>
            <a:ext cx="7032593" cy="37856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7287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6886" y="4754687"/>
            <a:ext cx="10350139" cy="4564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7857694" cy="2955879"/>
          </a:xfrm>
        </p:spPr>
        <p:txBody>
          <a:bodyPr>
            <a:noAutofit/>
          </a:bodyPr>
          <a:lstStyle/>
          <a:p>
            <a:pPr lvl="0"/>
            <a:r>
              <a:rPr lang="en-US" sz="7200" b="0" dirty="0"/>
              <a:t>Focusing on </a:t>
            </a:r>
            <a:r>
              <a:rPr lang="en-US" sz="7200" b="0" dirty="0" smtClean="0"/>
              <a:t>High-Impact </a:t>
            </a:r>
            <a:br>
              <a:rPr lang="en-US" sz="7200" b="0" dirty="0" smtClean="0"/>
            </a:br>
            <a:r>
              <a:rPr lang="en-US" sz="7200" b="0" dirty="0" smtClean="0"/>
              <a:t>Teaching </a:t>
            </a:r>
            <a:r>
              <a:rPr lang="en-US" sz="7200" b="0" dirty="0"/>
              <a:t>and </a:t>
            </a:r>
            <a:r>
              <a:rPr lang="en-US" sz="7200" b="0" dirty="0" smtClean="0"/>
              <a:t>Learning</a:t>
            </a:r>
            <a:endParaRPr lang="en-US" sz="7200" b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289611" y="3928845"/>
            <a:ext cx="3143289" cy="2652300"/>
          </a:xfrm>
        </p:spPr>
        <p:txBody>
          <a:bodyPr>
            <a:normAutofit/>
          </a:bodyPr>
          <a:lstStyle/>
          <a:p>
            <a:r>
              <a:rPr lang="en-US" sz="7500" dirty="0"/>
              <a:t>0.84</a:t>
            </a:r>
            <a:br>
              <a:rPr lang="en-US" sz="7500" dirty="0"/>
            </a:br>
            <a:endParaRPr lang="en-US" sz="7500" dirty="0"/>
          </a:p>
        </p:txBody>
      </p:sp>
    </p:spTree>
    <p:extLst>
      <p:ext uri="{BB962C8B-B14F-4D97-AF65-F5344CB8AC3E}">
        <p14:creationId xmlns:p14="http://schemas.microsoft.com/office/powerpoint/2010/main" val="16198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pact 4.gif"/>
          <p:cNvPicPr>
            <a:picLocks noChangeAspect="1"/>
          </p:cNvPicPr>
          <p:nvPr/>
        </p:nvPicPr>
        <p:blipFill rotWithShape="1">
          <a:blip r:embed="rId2"/>
          <a:srcRect t="8888" r="4307" b="22466"/>
          <a:stretch/>
        </p:blipFill>
        <p:spPr>
          <a:xfrm>
            <a:off x="0" y="-1"/>
            <a:ext cx="18323872" cy="102870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57377" y="464673"/>
            <a:ext cx="71052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FFFFFF"/>
                </a:solidFill>
              </a:rPr>
              <a:t>Know Thy Impact!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59409" y="9040057"/>
            <a:ext cx="541558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b="1" dirty="0">
                <a:solidFill>
                  <a:srgbClr val="FFFFFF"/>
                </a:solidFill>
              </a:rPr>
              <a:t>Hattie, 2009, 2011, 2014</a:t>
            </a:r>
          </a:p>
        </p:txBody>
      </p:sp>
    </p:spTree>
    <p:extLst>
      <p:ext uri="{BB962C8B-B14F-4D97-AF65-F5344CB8AC3E}">
        <p14:creationId xmlns:p14="http://schemas.microsoft.com/office/powerpoint/2010/main" val="3147665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B69BC-796C-3F41-92DA-F050C2078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2"/>
            <a:ext cx="13716000" cy="2424233"/>
          </a:xfrm>
        </p:spPr>
        <p:txBody>
          <a:bodyPr>
            <a:normAutofit/>
          </a:bodyPr>
          <a:lstStyle/>
          <a:p>
            <a:r>
              <a:rPr lang="en-US" b="0" dirty="0"/>
              <a:t>What is the first thing that you need to do to help your schools?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8FCEDB-E1CD-FD4B-A95E-7074AB20F3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65792" y="7593242"/>
            <a:ext cx="13716000" cy="2387600"/>
          </a:xfrm>
        </p:spPr>
        <p:txBody>
          <a:bodyPr>
            <a:normAutofit/>
          </a:bodyPr>
          <a:lstStyle/>
          <a:p>
            <a:r>
              <a:rPr lang="en-US" b="0" dirty="0"/>
              <a:t>Talk together and then</a:t>
            </a:r>
          </a:p>
          <a:p>
            <a:r>
              <a:rPr lang="en-US" b="0" dirty="0" smtClean="0"/>
              <a:t>see </a:t>
            </a:r>
            <a:r>
              <a:rPr lang="en-US" b="0" dirty="0"/>
              <a:t>if you can reach agreement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903"/>
          <a:stretch/>
        </p:blipFill>
        <p:spPr>
          <a:xfrm>
            <a:off x="9123792" y="2706623"/>
            <a:ext cx="7440875" cy="43799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436" y="2706624"/>
            <a:ext cx="5591460" cy="43799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5215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DED006-6464-9745-B5DD-587C89158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541" y="491797"/>
            <a:ext cx="16593671" cy="2402354"/>
          </a:xfrm>
        </p:spPr>
        <p:txBody>
          <a:bodyPr/>
          <a:lstStyle/>
          <a:p>
            <a:r>
              <a:rPr lang="en-US" b="0" dirty="0"/>
              <a:t>The primary reason for our lack of success is…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192AA9-F67A-3E47-981E-CAF0504BB722}"/>
              </a:ext>
            </a:extLst>
          </p:cNvPr>
          <p:cNvSpPr txBox="1"/>
          <p:nvPr/>
        </p:nvSpPr>
        <p:spPr>
          <a:xfrm>
            <a:off x="14020800" y="9324781"/>
            <a:ext cx="37751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/>
              <a:t>Payne, C., (2011)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69526C-FDE3-1C4D-965A-6183899FA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706" y="2774639"/>
            <a:ext cx="9448800" cy="50180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523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5DED006-6464-9745-B5DD-587C891581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541" y="491797"/>
            <a:ext cx="16593671" cy="2402354"/>
          </a:xfrm>
        </p:spPr>
        <p:txBody>
          <a:bodyPr/>
          <a:lstStyle/>
          <a:p>
            <a:r>
              <a:rPr lang="en-US" b="0" dirty="0"/>
              <a:t>The primary reason for our lack of success is…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1018EE72-FC2F-AF47-908B-96AE6671B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9600" y="8220077"/>
            <a:ext cx="9601200" cy="1862138"/>
          </a:xfrm>
        </p:spPr>
        <p:txBody>
          <a:bodyPr/>
          <a:lstStyle/>
          <a:p>
            <a:r>
              <a:rPr lang="en-US" b="0" dirty="0" smtClean="0"/>
              <a:t>…our </a:t>
            </a:r>
            <a:r>
              <a:rPr lang="en-US" b="0" dirty="0"/>
              <a:t>addiction to excess!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192AA9-F67A-3E47-981E-CAF0504BB722}"/>
              </a:ext>
            </a:extLst>
          </p:cNvPr>
          <p:cNvSpPr txBox="1"/>
          <p:nvPr/>
        </p:nvSpPr>
        <p:spPr>
          <a:xfrm>
            <a:off x="14020800" y="9324781"/>
            <a:ext cx="37751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/>
              <a:t>Payne, C., (2011)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69526C-FDE3-1C4D-965A-6183899FA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706" y="2774639"/>
            <a:ext cx="9448800" cy="50180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254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0"/>
            <a:ext cx="18288000" cy="1200150"/>
          </a:xfrm>
          <a:prstGeom prst="rect">
            <a:avLst/>
          </a:prstGeom>
          <a:solidFill>
            <a:srgbClr val="61A8B6"/>
          </a:solidFill>
          <a:ln w="57150">
            <a:solidFill>
              <a:srgbClr val="36507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Outcomes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1452281" y="1944063"/>
            <a:ext cx="15383437" cy="6756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4425" indent="-428625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685800" rtl="0" eaLnBrk="1" latinLnBrk="0" hangingPunct="1">
              <a:spcBef>
                <a:spcPct val="20000"/>
              </a:spcBef>
              <a:buFont typeface="Arial"/>
              <a:buChar char="»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0" dirty="0" smtClean="0"/>
              <a:t>Participants will understand the importance of… </a:t>
            </a:r>
          </a:p>
        </p:txBody>
      </p:sp>
    </p:spTree>
    <p:extLst>
      <p:ext uri="{BB962C8B-B14F-4D97-AF65-F5344CB8AC3E}">
        <p14:creationId xmlns:p14="http://schemas.microsoft.com/office/powerpoint/2010/main" val="147495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900647" y="0"/>
            <a:ext cx="6387353" cy="10287000"/>
          </a:xfrm>
          <a:prstGeom prst="rect">
            <a:avLst/>
          </a:prstGeom>
          <a:solidFill>
            <a:srgbClr val="61A8B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67" name="TextBox 2"/>
          <p:cNvSpPr txBox="1">
            <a:spLocks noChangeArrowheads="1"/>
          </p:cNvSpPr>
          <p:nvPr/>
        </p:nvSpPr>
        <p:spPr bwMode="auto">
          <a:xfrm>
            <a:off x="14785884" y="8910638"/>
            <a:ext cx="3000565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050" dirty="0">
                <a:solidFill>
                  <a:srgbClr val="FFFFFF"/>
                </a:solidFill>
              </a:rPr>
              <a:t>Reeves, 2011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67"/>
          <a:stretch/>
        </p:blipFill>
        <p:spPr>
          <a:xfrm>
            <a:off x="0" y="2"/>
            <a:ext cx="11900647" cy="115989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240336" y="3310020"/>
            <a:ext cx="5845958" cy="32085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6750" dirty="0">
                <a:solidFill>
                  <a:schemeClr val="bg1"/>
                </a:solidFill>
              </a:rPr>
              <a:t>Focus </a:t>
            </a:r>
            <a:r>
              <a:rPr lang="en-US" sz="6750" dirty="0" smtClean="0">
                <a:solidFill>
                  <a:schemeClr val="bg1"/>
                </a:solidFill>
              </a:rPr>
              <a:t>Is </a:t>
            </a:r>
            <a:r>
              <a:rPr lang="en-US" sz="6750" dirty="0">
                <a:solidFill>
                  <a:schemeClr val="bg1"/>
                </a:solidFill>
              </a:rPr>
              <a:t>the </a:t>
            </a:r>
            <a:endParaRPr lang="en-US" sz="6750" dirty="0" smtClean="0">
              <a:solidFill>
                <a:schemeClr val="bg1"/>
              </a:solidFill>
            </a:endParaRPr>
          </a:p>
          <a:p>
            <a:pPr algn="ctr"/>
            <a:r>
              <a:rPr lang="en-US" sz="6750" dirty="0" smtClean="0">
                <a:solidFill>
                  <a:schemeClr val="bg1"/>
                </a:solidFill>
              </a:rPr>
              <a:t>First Obligation </a:t>
            </a:r>
            <a:r>
              <a:rPr lang="en-US" sz="6750" dirty="0">
                <a:solidFill>
                  <a:schemeClr val="bg1"/>
                </a:solidFill>
              </a:rPr>
              <a:t/>
            </a:r>
            <a:br>
              <a:rPr lang="en-US" sz="6750" dirty="0">
                <a:solidFill>
                  <a:schemeClr val="bg1"/>
                </a:solidFill>
              </a:rPr>
            </a:br>
            <a:r>
              <a:rPr lang="en-US" sz="6750" dirty="0">
                <a:solidFill>
                  <a:schemeClr val="bg1"/>
                </a:solidFill>
              </a:rPr>
              <a:t>of Leaders </a:t>
            </a:r>
          </a:p>
        </p:txBody>
      </p:sp>
    </p:spTree>
    <p:extLst>
      <p:ext uri="{BB962C8B-B14F-4D97-AF65-F5344CB8AC3E}">
        <p14:creationId xmlns:p14="http://schemas.microsoft.com/office/powerpoint/2010/main" val="1486663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800102" y="0"/>
            <a:ext cx="16459200" cy="17145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8800" dirty="0">
                <a:solidFill>
                  <a:srgbClr val="0253FF"/>
                </a:solidFill>
              </a:rPr>
              <a:t>Focus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sz="half" idx="1"/>
          </p:nvPr>
        </p:nvSpPr>
        <p:spPr>
          <a:xfrm>
            <a:off x="1062317" y="1882588"/>
            <a:ext cx="8585949" cy="6414247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b="0" dirty="0"/>
              <a:t> Marzano, Waters, McNulty (2005)</a:t>
            </a:r>
          </a:p>
          <a:p>
            <a:pPr>
              <a:spcAft>
                <a:spcPts val="900"/>
              </a:spcAft>
            </a:pPr>
            <a:r>
              <a:rPr lang="en-US" b="0" dirty="0"/>
              <a:t> Sanborn (2006)</a:t>
            </a:r>
          </a:p>
          <a:p>
            <a:pPr>
              <a:spcAft>
                <a:spcPts val="900"/>
              </a:spcAft>
            </a:pPr>
            <a:r>
              <a:rPr lang="en-US" b="0" dirty="0"/>
              <a:t> Robinson (2011)</a:t>
            </a:r>
          </a:p>
          <a:p>
            <a:pPr>
              <a:spcAft>
                <a:spcPts val="900"/>
              </a:spcAft>
            </a:pPr>
            <a:r>
              <a:rPr lang="en-US" b="0" dirty="0"/>
              <a:t> Reeves (2011)</a:t>
            </a:r>
          </a:p>
          <a:p>
            <a:pPr>
              <a:spcAft>
                <a:spcPts val="900"/>
              </a:spcAft>
            </a:pPr>
            <a:r>
              <a:rPr lang="en-US" b="0" dirty="0"/>
              <a:t> Schmoker (2011, 2018)</a:t>
            </a:r>
          </a:p>
          <a:p>
            <a:pPr>
              <a:spcAft>
                <a:spcPts val="900"/>
              </a:spcAft>
            </a:pPr>
            <a:r>
              <a:rPr lang="en-US" b="0" dirty="0"/>
              <a:t> McNulty &amp; Besser (2014</a:t>
            </a:r>
            <a:r>
              <a:rPr lang="en-US" b="0" dirty="0" smtClean="0"/>
              <a:t>)</a:t>
            </a:r>
          </a:p>
          <a:p>
            <a:pPr>
              <a:spcAft>
                <a:spcPts val="900"/>
              </a:spcAft>
            </a:pPr>
            <a:r>
              <a:rPr lang="en-US" b="0" dirty="0" err="1"/>
              <a:t>McChesney</a:t>
            </a:r>
            <a:r>
              <a:rPr lang="en-US" b="0" dirty="0"/>
              <a:t>, et al. (2012</a:t>
            </a:r>
            <a:r>
              <a:rPr lang="en-US" b="0" dirty="0" smtClean="0"/>
              <a:t>)</a:t>
            </a:r>
            <a:endParaRPr lang="en-US" b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5AA910-89A6-CD44-9454-C46B421B6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6330" y="1909482"/>
            <a:ext cx="8077200" cy="7185635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</a:pPr>
            <a:r>
              <a:rPr lang="en-US" b="0" dirty="0" smtClean="0"/>
              <a:t>Keller </a:t>
            </a:r>
            <a:r>
              <a:rPr lang="en-US" b="0" dirty="0"/>
              <a:t>&amp; </a:t>
            </a:r>
            <a:r>
              <a:rPr lang="en-US" b="0" dirty="0" err="1"/>
              <a:t>Papason</a:t>
            </a:r>
            <a:r>
              <a:rPr lang="en-US" b="0" dirty="0"/>
              <a:t> (2013)</a:t>
            </a:r>
          </a:p>
          <a:p>
            <a:pPr>
              <a:spcAft>
                <a:spcPts val="900"/>
              </a:spcAft>
            </a:pPr>
            <a:r>
              <a:rPr lang="en-US" b="0" dirty="0" smtClean="0"/>
              <a:t>Goleman </a:t>
            </a:r>
            <a:r>
              <a:rPr lang="en-US" b="0" dirty="0"/>
              <a:t>(2013)</a:t>
            </a:r>
          </a:p>
          <a:p>
            <a:pPr>
              <a:spcAft>
                <a:spcPts val="900"/>
              </a:spcAft>
            </a:pPr>
            <a:r>
              <a:rPr lang="en-US" b="0" dirty="0" smtClean="0"/>
              <a:t>Smith </a:t>
            </a:r>
            <a:r>
              <a:rPr lang="en-US" b="0" dirty="0"/>
              <a:t>&amp; White (2014)</a:t>
            </a:r>
          </a:p>
          <a:p>
            <a:pPr>
              <a:spcAft>
                <a:spcPts val="900"/>
              </a:spcAft>
            </a:pPr>
            <a:r>
              <a:rPr lang="en-US" b="0" dirty="0" smtClean="0"/>
              <a:t>Hansen </a:t>
            </a:r>
            <a:r>
              <a:rPr lang="en-US" b="0" dirty="0"/>
              <a:t>(2018)</a:t>
            </a:r>
          </a:p>
          <a:p>
            <a:pPr>
              <a:spcAft>
                <a:spcPts val="900"/>
              </a:spcAft>
            </a:pPr>
            <a:r>
              <a:rPr lang="en-US" b="0" dirty="0"/>
              <a:t>Robinson, V. (2018)</a:t>
            </a:r>
          </a:p>
          <a:p>
            <a:pPr>
              <a:spcAft>
                <a:spcPts val="900"/>
              </a:spcAft>
            </a:pPr>
            <a:r>
              <a:rPr lang="en-US" b="0" dirty="0"/>
              <a:t>Payne (2011)</a:t>
            </a:r>
          </a:p>
          <a:p>
            <a:pPr>
              <a:spcAft>
                <a:spcPts val="900"/>
              </a:spcAft>
            </a:pPr>
            <a:r>
              <a:rPr lang="en-US" b="0" dirty="0"/>
              <a:t>Hansen (2018</a:t>
            </a:r>
            <a:r>
              <a:rPr lang="en-US" b="0" dirty="0" smtClean="0"/>
              <a:t>)</a:t>
            </a:r>
            <a:endParaRPr lang="en-US" b="0" dirty="0"/>
          </a:p>
        </p:txBody>
      </p:sp>
      <p:pic>
        <p:nvPicPr>
          <p:cNvPr id="4" name="Picture 3" descr="Focus1.tiff"/>
          <p:cNvPicPr>
            <a:picLocks noChangeAspect="1"/>
          </p:cNvPicPr>
          <p:nvPr/>
        </p:nvPicPr>
        <p:blipFill rotWithShape="1">
          <a:blip r:embed="rId2"/>
          <a:srcRect b="4023"/>
          <a:stretch/>
        </p:blipFill>
        <p:spPr>
          <a:xfrm>
            <a:off x="15101047" y="7399712"/>
            <a:ext cx="3186953" cy="288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7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1714500"/>
          </a:xfrm>
          <a:solidFill>
            <a:srgbClr val="61A8B6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Five-Year Study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5AA910-89A6-CD44-9454-C46B421B6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2560410"/>
            <a:ext cx="18287999" cy="532822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8000" b="0" dirty="0" smtClean="0"/>
              <a:t>Five Thousand Leaders</a:t>
            </a:r>
          </a:p>
          <a:p>
            <a:pPr marL="0" indent="0" algn="ctr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8000" b="0" dirty="0" smtClean="0"/>
              <a:t>The number one reason for </a:t>
            </a:r>
          </a:p>
          <a:p>
            <a:pPr marL="0" indent="0" algn="ctr">
              <a:spcBef>
                <a:spcPts val="0"/>
              </a:spcBef>
              <a:spcAft>
                <a:spcPts val="900"/>
              </a:spcAft>
              <a:buNone/>
            </a:pPr>
            <a:r>
              <a:rPr lang="en-US" sz="8000" b="0" dirty="0" smtClean="0"/>
              <a:t>success was </a:t>
            </a:r>
            <a:r>
              <a:rPr lang="en-US" sz="8000" b="0" i="1" dirty="0" smtClean="0"/>
              <a:t>focus</a:t>
            </a:r>
            <a:r>
              <a:rPr lang="en-US" sz="8000" b="0" dirty="0" smtClean="0"/>
              <a:t>.</a:t>
            </a:r>
            <a:endParaRPr lang="en-US" sz="8000" b="0" dirty="0"/>
          </a:p>
        </p:txBody>
      </p:sp>
      <p:pic>
        <p:nvPicPr>
          <p:cNvPr id="4" name="Picture 3" descr="Focus1.tiff"/>
          <p:cNvPicPr>
            <a:picLocks noChangeAspect="1"/>
          </p:cNvPicPr>
          <p:nvPr/>
        </p:nvPicPr>
        <p:blipFill rotWithShape="1">
          <a:blip r:embed="rId2"/>
          <a:srcRect b="4023"/>
          <a:stretch/>
        </p:blipFill>
        <p:spPr>
          <a:xfrm>
            <a:off x="15101047" y="7399712"/>
            <a:ext cx="3186953" cy="288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0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1714500"/>
          </a:xfrm>
          <a:solidFill>
            <a:srgbClr val="61A8B6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Viviane Robinson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5AA910-89A6-CD44-9454-C46B421B6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399" y="2405427"/>
            <a:ext cx="16335215" cy="5328227"/>
          </a:xfrm>
        </p:spPr>
        <p:txBody>
          <a:bodyPr>
            <a:noAutofit/>
          </a:bodyPr>
          <a:lstStyle/>
          <a:p>
            <a:pPr marL="0" indent="0" algn="ctr">
              <a:lnSpc>
                <a:spcPts val="11000"/>
              </a:lnSpc>
              <a:spcAft>
                <a:spcPts val="900"/>
              </a:spcAft>
              <a:buNone/>
            </a:pPr>
            <a:r>
              <a:rPr lang="en-US" sz="8000" b="0" dirty="0" smtClean="0"/>
              <a:t>Student performance was increased when schools reduced the number of initiatives and helped people to </a:t>
            </a:r>
            <a:r>
              <a:rPr lang="en-US" sz="8000" b="0" i="1" dirty="0" smtClean="0"/>
              <a:t>focus</a:t>
            </a:r>
            <a:r>
              <a:rPr lang="en-US" sz="8000" b="0" dirty="0" smtClean="0"/>
              <a:t>. </a:t>
            </a:r>
            <a:endParaRPr lang="en-US" sz="8000" b="0" dirty="0"/>
          </a:p>
        </p:txBody>
      </p:sp>
      <p:pic>
        <p:nvPicPr>
          <p:cNvPr id="4" name="Picture 3" descr="Focus1.tiff"/>
          <p:cNvPicPr>
            <a:picLocks noChangeAspect="1"/>
          </p:cNvPicPr>
          <p:nvPr/>
        </p:nvPicPr>
        <p:blipFill rotWithShape="1">
          <a:blip r:embed="rId2"/>
          <a:srcRect b="4023"/>
          <a:stretch/>
        </p:blipFill>
        <p:spPr>
          <a:xfrm>
            <a:off x="15101047" y="7399712"/>
            <a:ext cx="3186953" cy="288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99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8288000" cy="1714500"/>
          </a:xfrm>
          <a:solidFill>
            <a:srgbClr val="61A8B6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8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and Learning Center</a:t>
            </a:r>
            <a:endParaRPr lang="en-US" sz="8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5AA910-89A6-CD44-9454-C46B421B6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6392" y="2250444"/>
            <a:ext cx="16335215" cy="5684688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8000" b="0" dirty="0" smtClean="0"/>
              <a:t>Two Thousand Schools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8000" b="0" dirty="0" smtClean="0"/>
              <a:t>The single variable that had the highest relationship to increased student performance was </a:t>
            </a:r>
            <a:r>
              <a:rPr lang="en-US" sz="8000" b="0" i="1" dirty="0" smtClean="0"/>
              <a:t>focus</a:t>
            </a:r>
            <a:r>
              <a:rPr lang="en-US" sz="8000" b="0" dirty="0" smtClean="0"/>
              <a:t>.</a:t>
            </a:r>
            <a:endParaRPr lang="en-US" sz="8000" b="0" dirty="0"/>
          </a:p>
        </p:txBody>
      </p:sp>
      <p:pic>
        <p:nvPicPr>
          <p:cNvPr id="4" name="Picture 3" descr="Focus1.tiff"/>
          <p:cNvPicPr>
            <a:picLocks noChangeAspect="1"/>
          </p:cNvPicPr>
          <p:nvPr/>
        </p:nvPicPr>
        <p:blipFill rotWithShape="1">
          <a:blip r:embed="rId2"/>
          <a:srcRect b="4023"/>
          <a:stretch/>
        </p:blipFill>
        <p:spPr>
          <a:xfrm>
            <a:off x="15101047" y="7399712"/>
            <a:ext cx="3186953" cy="288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37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34" y="115872"/>
            <a:ext cx="13716000" cy="1538116"/>
          </a:xfrm>
        </p:spPr>
        <p:txBody>
          <a:bodyPr>
            <a:normAutofit/>
          </a:bodyPr>
          <a:lstStyle/>
          <a:p>
            <a:r>
              <a:rPr lang="en-US" sz="7400" b="0" dirty="0"/>
              <a:t>Think about Your Work </a:t>
            </a:r>
          </a:p>
        </p:txBody>
      </p:sp>
      <p:sp>
        <p:nvSpPr>
          <p:cNvPr id="5" name="Rectangle 4"/>
          <p:cNvSpPr/>
          <p:nvPr/>
        </p:nvSpPr>
        <p:spPr>
          <a:xfrm>
            <a:off x="1465730" y="1988926"/>
            <a:ext cx="13635317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2A2C2D"/>
                </a:solidFill>
              </a:rPr>
              <a:t> How many priorities are you and your school currently working on? </a:t>
            </a:r>
          </a:p>
          <a:p>
            <a:pPr lvl="2">
              <a:spcAft>
                <a:spcPts val="1800"/>
              </a:spcAft>
              <a:buFont typeface="Arial"/>
              <a:buChar char="•"/>
            </a:pPr>
            <a:r>
              <a:rPr lang="en-US" sz="4200" dirty="0">
                <a:solidFill>
                  <a:srgbClr val="2A2C2D"/>
                </a:solidFill>
              </a:rPr>
              <a:t> See if you can come up with a comprehensive list with your </a:t>
            </a:r>
            <a:r>
              <a:rPr lang="en-US" sz="4200" dirty="0" smtClean="0">
                <a:solidFill>
                  <a:srgbClr val="2A2C2D"/>
                </a:solidFill>
              </a:rPr>
              <a:t>BLT.</a:t>
            </a:r>
            <a:endParaRPr lang="en-US" sz="4200" dirty="0">
              <a:solidFill>
                <a:srgbClr val="2A2C2D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2A2C2D"/>
                </a:solidFill>
              </a:rPr>
              <a:t> </a:t>
            </a:r>
            <a:r>
              <a:rPr lang="en-US" sz="4200" dirty="0"/>
              <a:t>What can you and your BLT do to reduce the number of initiatives and FOCUS?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200" dirty="0"/>
              <a:t>What is the highest need you have?</a:t>
            </a:r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200" dirty="0"/>
              <a:t>See if you can reach consensus with your </a:t>
            </a:r>
            <a:r>
              <a:rPr lang="en-US" sz="4200" dirty="0" smtClean="0"/>
              <a:t>BLT.</a:t>
            </a:r>
            <a:endParaRPr lang="en-US" sz="4200" dirty="0"/>
          </a:p>
          <a:p>
            <a:pPr marL="1543050" lvl="1" indent="-857250">
              <a:buFont typeface="Arial" panose="020B0604020202020204" pitchFamily="34" charset="0"/>
              <a:buChar char="•"/>
            </a:pPr>
            <a:r>
              <a:rPr lang="en-US" sz="4200" dirty="0"/>
              <a:t>Next, talk with your BLT and see if you can agree on a single </a:t>
            </a:r>
            <a:r>
              <a:rPr lang="en-US" sz="4200" dirty="0" smtClean="0"/>
              <a:t>focus.</a:t>
            </a:r>
            <a:endParaRPr lang="en-US" sz="4200" dirty="0"/>
          </a:p>
          <a:p>
            <a:endParaRPr lang="en-US" sz="5100" dirty="0"/>
          </a:p>
          <a:p>
            <a:pPr marL="1543050" lvl="1" indent="-857250">
              <a:buFont typeface="Arial" panose="020B0604020202020204" pitchFamily="34" charset="0"/>
              <a:buChar char="•"/>
            </a:pPr>
            <a:endParaRPr lang="en-US" sz="5100" b="1" dirty="0"/>
          </a:p>
          <a:p>
            <a:pPr lvl="1">
              <a:spcAft>
                <a:spcPts val="1800"/>
              </a:spcAft>
              <a:buFont typeface="Arial"/>
              <a:buChar char="•"/>
            </a:pPr>
            <a:endParaRPr lang="en-US" sz="5100" b="1" dirty="0">
              <a:solidFill>
                <a:srgbClr val="2A2C2D"/>
              </a:solidFill>
            </a:endParaRPr>
          </a:p>
          <a:p>
            <a:pPr lvl="1">
              <a:spcAft>
                <a:spcPts val="1800"/>
              </a:spcAft>
            </a:pPr>
            <a:endParaRPr lang="en-US" sz="4200" b="1" dirty="0">
              <a:solidFill>
                <a:srgbClr val="080808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034D9B-93C9-0846-B122-E08E85AB3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8534" y="141527"/>
            <a:ext cx="3547733" cy="1681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Focus1.tiff"/>
          <p:cNvPicPr>
            <a:picLocks noChangeAspect="1"/>
          </p:cNvPicPr>
          <p:nvPr/>
        </p:nvPicPr>
        <p:blipFill rotWithShape="1">
          <a:blip r:embed="rId3"/>
          <a:srcRect b="4023"/>
          <a:stretch/>
        </p:blipFill>
        <p:spPr>
          <a:xfrm>
            <a:off x="15101047" y="7399712"/>
            <a:ext cx="3186953" cy="288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2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56D4B5-B6E2-2C40-9031-A3636F58F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206" y="365663"/>
            <a:ext cx="16741588" cy="3117452"/>
          </a:xfrm>
        </p:spPr>
        <p:txBody>
          <a:bodyPr>
            <a:noAutofit/>
          </a:bodyPr>
          <a:lstStyle/>
          <a:p>
            <a:r>
              <a:rPr lang="en-US" sz="6800" b="0" dirty="0"/>
              <a:t>The DNA of the </a:t>
            </a:r>
            <a:r>
              <a:rPr lang="en-US" sz="6800" b="0" dirty="0" smtClean="0"/>
              <a:t>school needs </a:t>
            </a:r>
            <a:r>
              <a:rPr lang="en-US" sz="6800" b="0" dirty="0"/>
              <a:t>to be </a:t>
            </a:r>
            <a:r>
              <a:rPr lang="en-US" sz="6800" b="0" dirty="0" smtClean="0"/>
              <a:t>learning…</a:t>
            </a:r>
            <a:endParaRPr lang="en-US" sz="6800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996833-9D4D-6942-8A6A-575BECDB8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2733251"/>
            <a:ext cx="13373100" cy="350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3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56D4B5-B6E2-2C40-9031-A3636F58F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206" y="365663"/>
            <a:ext cx="16741588" cy="3117452"/>
          </a:xfrm>
        </p:spPr>
        <p:txBody>
          <a:bodyPr>
            <a:noAutofit/>
          </a:bodyPr>
          <a:lstStyle/>
          <a:p>
            <a:r>
              <a:rPr lang="en-US" sz="6800" b="0" dirty="0"/>
              <a:t>The DNA of the </a:t>
            </a:r>
            <a:r>
              <a:rPr lang="en-US" sz="6800" b="0" dirty="0" smtClean="0"/>
              <a:t>school needs </a:t>
            </a:r>
            <a:r>
              <a:rPr lang="en-US" sz="6800" b="0" dirty="0"/>
              <a:t>to be </a:t>
            </a:r>
            <a:r>
              <a:rPr lang="en-US" sz="6800" b="0" dirty="0" smtClean="0"/>
              <a:t>learning…</a:t>
            </a:r>
            <a:endParaRPr lang="en-US" sz="6800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996833-9D4D-6942-8A6A-575BECDB8B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900" y="2733251"/>
            <a:ext cx="13373100" cy="350587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EEE5715-9231-FA49-8588-9F843EB84B51}"/>
              </a:ext>
            </a:extLst>
          </p:cNvPr>
          <p:cNvSpPr/>
          <p:nvPr/>
        </p:nvSpPr>
        <p:spPr>
          <a:xfrm>
            <a:off x="2151530" y="6588749"/>
            <a:ext cx="13716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800" dirty="0" smtClean="0"/>
              <a:t>…not </a:t>
            </a:r>
            <a:r>
              <a:rPr lang="en-US" sz="6800" dirty="0"/>
              <a:t>only for students, </a:t>
            </a:r>
            <a:r>
              <a:rPr lang="en-US" sz="6800" dirty="0" smtClean="0"/>
              <a:t>but for all staff, especially </a:t>
            </a:r>
            <a:r>
              <a:rPr lang="en-US" sz="6800" dirty="0"/>
              <a:t>your </a:t>
            </a:r>
            <a:r>
              <a:rPr lang="en-US" sz="6800" dirty="0" smtClean="0"/>
              <a:t>teams!</a:t>
            </a: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68500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F01F1A-460F-D144-80B1-3AE68A299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8669"/>
            <a:ext cx="18288000" cy="2205038"/>
          </a:xfrm>
        </p:spPr>
        <p:txBody>
          <a:bodyPr>
            <a:normAutofit/>
          </a:bodyPr>
          <a:lstStyle/>
          <a:p>
            <a:r>
              <a:rPr lang="en-US" sz="7800" b="0" dirty="0"/>
              <a:t>Collaborative Inquiry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C492297-AA7C-CD49-B76A-40533B0B10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7893296"/>
            <a:ext cx="18288000" cy="1425516"/>
          </a:xfrm>
        </p:spPr>
        <p:txBody>
          <a:bodyPr>
            <a:normAutofit/>
          </a:bodyPr>
          <a:lstStyle/>
          <a:p>
            <a:r>
              <a:rPr lang="en-US" sz="7800" b="0" dirty="0"/>
              <a:t>Collaborative Learning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9CE8FE-2AF3-0944-97F7-7564A20BA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3109" y="2393707"/>
            <a:ext cx="4932485" cy="4998842"/>
          </a:xfrm>
          <a:prstGeom prst="rect">
            <a:avLst/>
          </a:prstGeom>
        </p:spPr>
      </p:pic>
      <p:pic>
        <p:nvPicPr>
          <p:cNvPr id="10" name="image5.png">
            <a:extLst>
              <a:ext uri="{FF2B5EF4-FFF2-40B4-BE49-F238E27FC236}">
                <a16:creationId xmlns:a16="http://schemas.microsoft.com/office/drawing/2014/main" id="{CA2B96C8-2236-794A-8C68-848B0516B1FF}"/>
              </a:ext>
            </a:extLst>
          </p:cNvPr>
          <p:cNvPicPr/>
          <p:nvPr/>
        </p:nvPicPr>
        <p:blipFill>
          <a:blip r:embed="rId3"/>
          <a:srcRect l="4339" t="5877" r="5437" b="4908"/>
          <a:stretch>
            <a:fillRect/>
          </a:stretch>
        </p:blipFill>
        <p:spPr>
          <a:xfrm>
            <a:off x="10585938" y="2540978"/>
            <a:ext cx="4387362" cy="451924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4827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021977" y="664809"/>
            <a:ext cx="16687800" cy="215907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0" dirty="0"/>
              <a:t>The primary issue is to change the culture of the school and the district so that learning is the </a:t>
            </a:r>
            <a:r>
              <a:rPr lang="en-US" b="0" dirty="0" smtClean="0"/>
              <a:t>work.</a:t>
            </a:r>
            <a:endParaRPr lang="en-US" b="0" dirty="0"/>
          </a:p>
        </p:txBody>
      </p:sp>
      <p:sp>
        <p:nvSpPr>
          <p:cNvPr id="18" name="TextBox 17"/>
          <p:cNvSpPr txBox="1"/>
          <p:nvPr/>
        </p:nvSpPr>
        <p:spPr>
          <a:xfrm>
            <a:off x="14573710" y="9401920"/>
            <a:ext cx="3337773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/>
              <a:t> Fullan  (2014)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517" y="3013120"/>
            <a:ext cx="8104719" cy="607853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86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0"/>
            <a:ext cx="18288000" cy="1200150"/>
          </a:xfrm>
          <a:prstGeom prst="rect">
            <a:avLst/>
          </a:prstGeom>
          <a:solidFill>
            <a:srgbClr val="61A8B6"/>
          </a:solidFill>
          <a:ln w="57150">
            <a:solidFill>
              <a:srgbClr val="36507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Outcomes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1452281" y="1944063"/>
            <a:ext cx="15383437" cy="6756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4425" indent="-428625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685800" rtl="0" eaLnBrk="1" latinLnBrk="0" hangingPunct="1">
              <a:spcBef>
                <a:spcPct val="20000"/>
              </a:spcBef>
              <a:buFont typeface="Arial"/>
              <a:buChar char="»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0" dirty="0" smtClean="0"/>
              <a:t>Participants will understand the importance of… </a:t>
            </a:r>
          </a:p>
          <a:p>
            <a:pPr marL="771525" indent="-771525">
              <a:buFont typeface="Arial"/>
              <a:buAutoNum type="arabicPeriod"/>
            </a:pPr>
            <a:r>
              <a:rPr lang="en-US" b="0" dirty="0" smtClean="0"/>
              <a:t>Focus</a:t>
            </a:r>
          </a:p>
        </p:txBody>
      </p:sp>
    </p:spTree>
    <p:extLst>
      <p:ext uri="{BB962C8B-B14F-4D97-AF65-F5344CB8AC3E}">
        <p14:creationId xmlns:p14="http://schemas.microsoft.com/office/powerpoint/2010/main" val="205850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2BB49-90CC-934A-9AEA-E2A01A5A5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117" y="151386"/>
            <a:ext cx="16459200" cy="1714500"/>
          </a:xfrm>
        </p:spPr>
        <p:txBody>
          <a:bodyPr>
            <a:normAutofit/>
          </a:bodyPr>
          <a:lstStyle/>
          <a:p>
            <a:pPr algn="l"/>
            <a:r>
              <a:rPr lang="en-US" b="0" dirty="0"/>
              <a:t>Our goal (Big Question) is to find out..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7A57B9-F7F5-0C4B-AB49-675495EFA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037" y="1936377"/>
            <a:ext cx="9090212" cy="5923429"/>
          </a:xfrm>
        </p:spPr>
        <p:txBody>
          <a:bodyPr>
            <a:normAutofit/>
          </a:bodyPr>
          <a:lstStyle/>
          <a:p>
            <a:r>
              <a:rPr lang="en-US" sz="5400" b="0" dirty="0"/>
              <a:t>What works best for our kids,</a:t>
            </a:r>
          </a:p>
          <a:p>
            <a:r>
              <a:rPr lang="en-US" sz="5400" b="0" dirty="0" smtClean="0"/>
              <a:t>Here </a:t>
            </a:r>
            <a:r>
              <a:rPr lang="en-US" sz="5400" b="0" dirty="0"/>
              <a:t>in our school</a:t>
            </a:r>
          </a:p>
          <a:p>
            <a:pPr lvl="1"/>
            <a:r>
              <a:rPr lang="en-US" sz="5400" b="0" dirty="0"/>
              <a:t> WHY?</a:t>
            </a:r>
          </a:p>
          <a:p>
            <a:r>
              <a:rPr lang="en-US" sz="5400" b="0" dirty="0"/>
              <a:t>How do we learn this?</a:t>
            </a:r>
          </a:p>
          <a:p>
            <a:r>
              <a:rPr lang="en-US" sz="5400" b="0" dirty="0"/>
              <a:t>How do we share this knowledge across the school?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034D9B-93C9-0846-B122-E08E85AB34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850" y="8454624"/>
            <a:ext cx="3547733" cy="16810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4" r="7177"/>
          <a:stretch/>
        </p:blipFill>
        <p:spPr>
          <a:xfrm>
            <a:off x="10354235" y="2423832"/>
            <a:ext cx="7503459" cy="49149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847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225614"/>
            <a:ext cx="18288000" cy="1465729"/>
          </a:xfrm>
        </p:spPr>
        <p:txBody>
          <a:bodyPr/>
          <a:lstStyle/>
          <a:p>
            <a:r>
              <a:rPr lang="en-US" b="0" dirty="0"/>
              <a:t>We have a bias for </a:t>
            </a:r>
            <a:r>
              <a:rPr lang="en-US" b="0" dirty="0" smtClean="0"/>
              <a:t>action… </a:t>
            </a:r>
            <a:endParaRPr lang="en-US" b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7492722"/>
            <a:ext cx="18288000" cy="1274760"/>
          </a:xfrm>
        </p:spPr>
        <p:txBody>
          <a:bodyPr>
            <a:normAutofit/>
          </a:bodyPr>
          <a:lstStyle/>
          <a:p>
            <a:r>
              <a:rPr lang="en-US" b="0" dirty="0" smtClean="0"/>
              <a:t>…instead of a </a:t>
            </a:r>
            <a:r>
              <a:rPr lang="en-US" b="0" dirty="0"/>
              <a:t>bias for learning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1980486"/>
            <a:ext cx="8763000" cy="49339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361459" y="9316206"/>
            <a:ext cx="3328155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50" dirty="0"/>
              <a:t>Cashman 2012</a:t>
            </a:r>
          </a:p>
        </p:txBody>
      </p:sp>
    </p:spTree>
    <p:extLst>
      <p:ext uri="{BB962C8B-B14F-4D97-AF65-F5344CB8AC3E}">
        <p14:creationId xmlns:p14="http://schemas.microsoft.com/office/powerpoint/2010/main" val="29809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itle 1"/>
          <p:cNvSpPr>
            <a:spLocks noGrp="1"/>
          </p:cNvSpPr>
          <p:nvPr>
            <p:ph type="title"/>
          </p:nvPr>
        </p:nvSpPr>
        <p:spPr>
          <a:xfrm>
            <a:off x="1102659" y="513898"/>
            <a:ext cx="16257494" cy="3641243"/>
          </a:xfrm>
        </p:spPr>
        <p:txBody>
          <a:bodyPr/>
          <a:lstStyle/>
          <a:p>
            <a:pPr algn="ctr"/>
            <a:r>
              <a:rPr lang="en-US" sz="6000" b="0" dirty="0"/>
              <a:t>Research consistently show that supporting adult learning is directly and positively linked to enhancing children’s achievement</a:t>
            </a:r>
            <a:r>
              <a:rPr lang="en-US" sz="6000" b="0" dirty="0" smtClean="0"/>
              <a:t>.</a:t>
            </a:r>
            <a:endParaRPr lang="en-US" sz="6000" b="0" dirty="0"/>
          </a:p>
        </p:txBody>
      </p:sp>
      <p:sp>
        <p:nvSpPr>
          <p:cNvPr id="185347" name="TextBox 2"/>
          <p:cNvSpPr txBox="1">
            <a:spLocks noChangeArrowheads="1"/>
          </p:cNvSpPr>
          <p:nvPr/>
        </p:nvSpPr>
        <p:spPr bwMode="auto">
          <a:xfrm>
            <a:off x="14154864" y="9409836"/>
            <a:ext cx="374660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rgbClr val="2A2C2D"/>
                </a:solidFill>
              </a:rPr>
              <a:t>Drago-Severson,  2009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676" y="4370295"/>
            <a:ext cx="6715459" cy="4197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10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66207"/>
            <a:ext cx="16459200" cy="1714500"/>
          </a:xfrm>
        </p:spPr>
        <p:txBody>
          <a:bodyPr>
            <a:normAutofit/>
          </a:bodyPr>
          <a:lstStyle/>
          <a:p>
            <a:r>
              <a:rPr lang="en-US" b="0" dirty="0"/>
              <a:t>This </a:t>
            </a:r>
            <a:r>
              <a:rPr lang="en-US" b="0" dirty="0" smtClean="0"/>
              <a:t>Is </a:t>
            </a:r>
            <a:r>
              <a:rPr lang="en-US" b="0" dirty="0"/>
              <a:t>a Learning </a:t>
            </a:r>
            <a:r>
              <a:rPr lang="en-US" b="0" dirty="0" smtClean="0"/>
              <a:t>Agenda</a:t>
            </a:r>
            <a:endParaRPr lang="en-US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96986" y="2351297"/>
            <a:ext cx="10054792" cy="6556411"/>
          </a:xfrm>
        </p:spPr>
        <p:txBody>
          <a:bodyPr>
            <a:noAutofit/>
          </a:bodyPr>
          <a:lstStyle/>
          <a:p>
            <a:r>
              <a:rPr lang="en-US" sz="4800" b="0" dirty="0"/>
              <a:t> As individuals</a:t>
            </a:r>
          </a:p>
          <a:p>
            <a:r>
              <a:rPr lang="en-US" sz="4800" b="0" dirty="0"/>
              <a:t> But more importantly </a:t>
            </a:r>
            <a:r>
              <a:rPr lang="en-US" sz="4800" b="0" dirty="0" smtClean="0"/>
              <a:t>as </a:t>
            </a:r>
            <a:r>
              <a:rPr lang="en-US" sz="4800" b="0" dirty="0"/>
              <a:t>teams</a:t>
            </a:r>
          </a:p>
          <a:p>
            <a:pPr>
              <a:spcAft>
                <a:spcPts val="900"/>
              </a:spcAft>
            </a:pPr>
            <a:r>
              <a:rPr lang="en-US" sz="4800" b="0" dirty="0"/>
              <a:t> The measures of </a:t>
            </a:r>
            <a:r>
              <a:rPr lang="en-US" sz="4800" b="0" dirty="0" smtClean="0"/>
              <a:t>effectiveness </a:t>
            </a:r>
            <a:r>
              <a:rPr lang="en-US" sz="4800" b="0" dirty="0"/>
              <a:t>are:</a:t>
            </a:r>
          </a:p>
          <a:p>
            <a:pPr marL="1514475" lvl="1" indent="-914400">
              <a:buFont typeface="+mj-lt"/>
              <a:buAutoNum type="arabicPeriod"/>
            </a:pPr>
            <a:r>
              <a:rPr lang="en-US" sz="4800" b="0" dirty="0" smtClean="0"/>
              <a:t>What </a:t>
            </a:r>
            <a:r>
              <a:rPr lang="en-US" sz="4800" b="0" dirty="0"/>
              <a:t>have we done?</a:t>
            </a:r>
          </a:p>
          <a:p>
            <a:pPr marL="1514475" lvl="1" indent="-914400">
              <a:buFont typeface="+mj-lt"/>
              <a:buAutoNum type="arabicPeriod"/>
            </a:pPr>
            <a:r>
              <a:rPr lang="en-US" sz="4800" b="0" dirty="0" smtClean="0"/>
              <a:t>How </a:t>
            </a:r>
            <a:r>
              <a:rPr lang="en-US" sz="4800" b="0" dirty="0"/>
              <a:t>well did it work? </a:t>
            </a:r>
            <a:endParaRPr lang="en-US" sz="4800" b="0" dirty="0" smtClean="0"/>
          </a:p>
          <a:p>
            <a:pPr marL="1514475" lvl="1" indent="-914400">
              <a:buFont typeface="+mj-lt"/>
              <a:buAutoNum type="arabicPeriod"/>
            </a:pPr>
            <a:r>
              <a:rPr lang="en-US" sz="4800" b="0" dirty="0" smtClean="0"/>
              <a:t>How do we know?</a:t>
            </a:r>
          </a:p>
          <a:p>
            <a:pPr marL="1514475" lvl="1" indent="-914400">
              <a:buFont typeface="+mj-lt"/>
              <a:buAutoNum type="arabicPeriod"/>
            </a:pPr>
            <a:r>
              <a:rPr lang="en-US" sz="4800" b="0" dirty="0" smtClean="0"/>
              <a:t>What have we learned?</a:t>
            </a:r>
            <a:endParaRPr lang="en-US" sz="4800" b="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3890" y="3429840"/>
            <a:ext cx="6077968" cy="3414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021191" y="3334870"/>
            <a:ext cx="6077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Forte" panose="03060902040502070203" pitchFamily="66" charset="0"/>
              </a:rPr>
              <a:t>Strategic Learning Agenda</a:t>
            </a:r>
            <a:endParaRPr lang="en-US" sz="40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42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4038"/>
            <a:ext cx="16459200" cy="2210219"/>
          </a:xfrm>
        </p:spPr>
        <p:txBody>
          <a:bodyPr>
            <a:normAutofit/>
          </a:bodyPr>
          <a:lstStyle/>
          <a:p>
            <a:r>
              <a:rPr lang="en-US" b="0" dirty="0"/>
              <a:t>Second BIG </a:t>
            </a:r>
            <a:r>
              <a:rPr lang="en-US" b="0" dirty="0" smtClean="0"/>
              <a:t>Idea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Regarding Principal Leadership</a:t>
            </a:r>
            <a:endParaRPr lang="en-US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903"/>
          <a:stretch/>
        </p:blipFill>
        <p:spPr>
          <a:xfrm>
            <a:off x="8691197" y="3755010"/>
            <a:ext cx="7440875" cy="43799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381" y="3755009"/>
            <a:ext cx="5591460" cy="43799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157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3BF87-9D7E-4144-B26E-9D3D074F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"/>
            <a:ext cx="13716000" cy="1473995"/>
          </a:xfrm>
        </p:spPr>
        <p:txBody>
          <a:bodyPr>
            <a:normAutofit/>
          </a:bodyPr>
          <a:lstStyle/>
          <a:p>
            <a:r>
              <a:rPr lang="en-US" altLang="en-US" sz="6000" b="0" dirty="0"/>
              <a:t>Robinson – 5 Critical Things Principals </a:t>
            </a:r>
            <a:r>
              <a:rPr lang="en-US" altLang="en-US" sz="6000" b="0" dirty="0" smtClean="0"/>
              <a:t>Do</a:t>
            </a:r>
            <a:endParaRPr lang="en-US" altLang="en-US" sz="6000" b="0" dirty="0"/>
          </a:p>
        </p:txBody>
      </p:sp>
      <p:pic>
        <p:nvPicPr>
          <p:cNvPr id="77828" name="Picture 6" descr="Robinson.tiff">
            <a:extLst>
              <a:ext uri="{FF2B5EF4-FFF2-40B4-BE49-F238E27FC236}">
                <a16:creationId xmlns:a16="http://schemas.microsoft.com/office/drawing/2014/main" id="{9EACA668-97FF-D645-85BB-95EC15A25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426">
            <a:off x="6967723" y="2425405"/>
            <a:ext cx="4352553" cy="64207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2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3BF87-9D7E-4144-B26E-9D3D074F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"/>
            <a:ext cx="13716000" cy="1473995"/>
          </a:xfrm>
        </p:spPr>
        <p:txBody>
          <a:bodyPr>
            <a:normAutofit/>
          </a:bodyPr>
          <a:lstStyle/>
          <a:p>
            <a:r>
              <a:rPr lang="en-US" altLang="en-US" sz="6000" b="0" dirty="0"/>
              <a:t>Robinson – 5 Critical Things Principals </a:t>
            </a:r>
            <a:r>
              <a:rPr lang="en-US" altLang="en-US" sz="6000" b="0" dirty="0" smtClean="0"/>
              <a:t>Do</a:t>
            </a:r>
            <a:endParaRPr lang="en-US" altLang="en-US" sz="6000" b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86E9089-9CF5-CF43-8827-CBCA4AD97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52" y="1969368"/>
            <a:ext cx="15364172" cy="8182815"/>
          </a:xfrm>
        </p:spPr>
        <p:txBody>
          <a:bodyPr rtlCol="0">
            <a:noAutofit/>
          </a:bodyPr>
          <a:lstStyle/>
          <a:p>
            <a:pPr marL="914400" indent="-914400">
              <a:spcAft>
                <a:spcPts val="2700"/>
              </a:spcAft>
              <a:buFont typeface="+mj-lt"/>
              <a:buAutoNum type="arabicPeriod"/>
              <a:defRPr/>
            </a:pPr>
            <a:r>
              <a:rPr lang="en-US" sz="4800" b="0" dirty="0"/>
              <a:t>Establish goals and expectations </a:t>
            </a:r>
          </a:p>
        </p:txBody>
      </p:sp>
      <p:sp>
        <p:nvSpPr>
          <p:cNvPr id="77827" name="TextBox 5">
            <a:extLst>
              <a:ext uri="{FF2B5EF4-FFF2-40B4-BE49-F238E27FC236}">
                <a16:creationId xmlns:a16="http://schemas.microsoft.com/office/drawing/2014/main" id="{A3C3A62C-297E-D04B-9EC9-E25C39B26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1778" y="9409926"/>
            <a:ext cx="28443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000" dirty="0">
                <a:solidFill>
                  <a:srgbClr val="2A2C2D"/>
                </a:solidFill>
              </a:rPr>
              <a:t>Robinson, 2011</a:t>
            </a:r>
          </a:p>
        </p:txBody>
      </p:sp>
      <p:pic>
        <p:nvPicPr>
          <p:cNvPr id="77828" name="Picture 6" descr="Robinson.tiff">
            <a:extLst>
              <a:ext uri="{FF2B5EF4-FFF2-40B4-BE49-F238E27FC236}">
                <a16:creationId xmlns:a16="http://schemas.microsoft.com/office/drawing/2014/main" id="{9EACA668-97FF-D645-85BB-95EC15A25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426">
            <a:off x="13623926" y="1929134"/>
            <a:ext cx="3021806" cy="4457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8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3BF87-9D7E-4144-B26E-9D3D074F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"/>
            <a:ext cx="13716000" cy="1473995"/>
          </a:xfrm>
        </p:spPr>
        <p:txBody>
          <a:bodyPr>
            <a:normAutofit/>
          </a:bodyPr>
          <a:lstStyle/>
          <a:p>
            <a:r>
              <a:rPr lang="en-US" altLang="en-US" sz="6000" b="0" dirty="0"/>
              <a:t>Robinson – 5 Critical Things Principals </a:t>
            </a:r>
            <a:r>
              <a:rPr lang="en-US" altLang="en-US" sz="6000" b="0" dirty="0" smtClean="0"/>
              <a:t>Do</a:t>
            </a:r>
            <a:endParaRPr lang="en-US" altLang="en-US" sz="6000" b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86E9089-9CF5-CF43-8827-CBCA4AD97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52" y="1969368"/>
            <a:ext cx="15364172" cy="8182815"/>
          </a:xfrm>
        </p:spPr>
        <p:txBody>
          <a:bodyPr rtlCol="0">
            <a:noAutofit/>
          </a:bodyPr>
          <a:lstStyle/>
          <a:p>
            <a:pPr marL="914400" indent="-914400">
              <a:spcAft>
                <a:spcPts val="2700"/>
              </a:spcAft>
              <a:buFont typeface="+mj-lt"/>
              <a:buAutoNum type="arabicPeriod"/>
              <a:defRPr/>
            </a:pPr>
            <a:r>
              <a:rPr lang="en-US" sz="4800" b="0" dirty="0"/>
              <a:t>Establish goals and expectations </a:t>
            </a:r>
          </a:p>
          <a:p>
            <a:pPr marL="914400" indent="-914400">
              <a:spcAft>
                <a:spcPts val="2700"/>
              </a:spcAft>
              <a:buFont typeface="+mj-lt"/>
              <a:buAutoNum type="arabicPeriod"/>
              <a:defRPr/>
            </a:pPr>
            <a:r>
              <a:rPr lang="en-US" sz="4800" b="0" dirty="0"/>
              <a:t>Resourcing </a:t>
            </a:r>
            <a:r>
              <a:rPr lang="en-US" sz="4800" b="0" dirty="0" smtClean="0"/>
              <a:t>Strategically</a:t>
            </a:r>
            <a:endParaRPr lang="en-US" sz="4800" b="0" dirty="0"/>
          </a:p>
        </p:txBody>
      </p:sp>
      <p:sp>
        <p:nvSpPr>
          <p:cNvPr id="77827" name="TextBox 5">
            <a:extLst>
              <a:ext uri="{FF2B5EF4-FFF2-40B4-BE49-F238E27FC236}">
                <a16:creationId xmlns:a16="http://schemas.microsoft.com/office/drawing/2014/main" id="{A3C3A62C-297E-D04B-9EC9-E25C39B26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1778" y="9409926"/>
            <a:ext cx="28443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000" dirty="0">
                <a:solidFill>
                  <a:srgbClr val="2A2C2D"/>
                </a:solidFill>
              </a:rPr>
              <a:t>Robinson, 2011</a:t>
            </a:r>
          </a:p>
        </p:txBody>
      </p:sp>
      <p:pic>
        <p:nvPicPr>
          <p:cNvPr id="77828" name="Picture 6" descr="Robinson.tiff">
            <a:extLst>
              <a:ext uri="{FF2B5EF4-FFF2-40B4-BE49-F238E27FC236}">
                <a16:creationId xmlns:a16="http://schemas.microsoft.com/office/drawing/2014/main" id="{9EACA668-97FF-D645-85BB-95EC15A25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426">
            <a:off x="13623926" y="1929134"/>
            <a:ext cx="3021806" cy="4457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2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3BF87-9D7E-4144-B26E-9D3D074F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"/>
            <a:ext cx="13716000" cy="1473995"/>
          </a:xfrm>
        </p:spPr>
        <p:txBody>
          <a:bodyPr>
            <a:normAutofit/>
          </a:bodyPr>
          <a:lstStyle/>
          <a:p>
            <a:r>
              <a:rPr lang="en-US" altLang="en-US" sz="6000" b="0" dirty="0"/>
              <a:t>Robinson – 5 Critical Things Principals </a:t>
            </a:r>
            <a:r>
              <a:rPr lang="en-US" altLang="en-US" sz="6000" b="0" dirty="0" smtClean="0"/>
              <a:t>Do</a:t>
            </a:r>
            <a:endParaRPr lang="en-US" altLang="en-US" sz="6000" b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86E9089-9CF5-CF43-8827-CBCA4AD97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52" y="1969368"/>
            <a:ext cx="15364172" cy="8182815"/>
          </a:xfrm>
        </p:spPr>
        <p:txBody>
          <a:bodyPr rtlCol="0">
            <a:noAutofit/>
          </a:bodyPr>
          <a:lstStyle/>
          <a:p>
            <a:pPr marL="914400" indent="-914400">
              <a:spcAft>
                <a:spcPts val="2700"/>
              </a:spcAft>
              <a:buFont typeface="+mj-lt"/>
              <a:buAutoNum type="arabicPeriod"/>
              <a:defRPr/>
            </a:pPr>
            <a:r>
              <a:rPr lang="en-US" sz="4800" b="0" dirty="0"/>
              <a:t>Establish goals and expectations </a:t>
            </a:r>
          </a:p>
          <a:p>
            <a:pPr marL="914400" indent="-914400">
              <a:spcAft>
                <a:spcPts val="2700"/>
              </a:spcAft>
              <a:buFont typeface="+mj-lt"/>
              <a:buAutoNum type="arabicPeriod"/>
              <a:defRPr/>
            </a:pPr>
            <a:r>
              <a:rPr lang="en-US" sz="4800" b="0" dirty="0"/>
              <a:t>Resourcing Strategically</a:t>
            </a:r>
          </a:p>
          <a:p>
            <a:pPr marL="914400" indent="-914400">
              <a:spcAft>
                <a:spcPts val="2700"/>
              </a:spcAft>
              <a:buFont typeface="+mj-lt"/>
              <a:buAutoNum type="arabicPeriod"/>
              <a:defRPr/>
            </a:pPr>
            <a:r>
              <a:rPr lang="en-US" sz="4800" b="0" dirty="0"/>
              <a:t>Ensuring quality </a:t>
            </a:r>
            <a:r>
              <a:rPr lang="en-US" sz="4800" b="0" dirty="0" smtClean="0"/>
              <a:t>teaching</a:t>
            </a:r>
            <a:endParaRPr lang="en-US" sz="4800" b="0" dirty="0"/>
          </a:p>
        </p:txBody>
      </p:sp>
      <p:sp>
        <p:nvSpPr>
          <p:cNvPr id="77827" name="TextBox 5">
            <a:extLst>
              <a:ext uri="{FF2B5EF4-FFF2-40B4-BE49-F238E27FC236}">
                <a16:creationId xmlns:a16="http://schemas.microsoft.com/office/drawing/2014/main" id="{A3C3A62C-297E-D04B-9EC9-E25C39B26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1778" y="9409926"/>
            <a:ext cx="28443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000" dirty="0">
                <a:solidFill>
                  <a:srgbClr val="2A2C2D"/>
                </a:solidFill>
              </a:rPr>
              <a:t>Robinson, 2011</a:t>
            </a:r>
          </a:p>
        </p:txBody>
      </p:sp>
      <p:pic>
        <p:nvPicPr>
          <p:cNvPr id="77828" name="Picture 6" descr="Robinson.tiff">
            <a:extLst>
              <a:ext uri="{FF2B5EF4-FFF2-40B4-BE49-F238E27FC236}">
                <a16:creationId xmlns:a16="http://schemas.microsoft.com/office/drawing/2014/main" id="{9EACA668-97FF-D645-85BB-95EC15A25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426">
            <a:off x="13623926" y="1929134"/>
            <a:ext cx="3021806" cy="4457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3BF87-9D7E-4144-B26E-9D3D074F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"/>
            <a:ext cx="13716000" cy="1473995"/>
          </a:xfrm>
        </p:spPr>
        <p:txBody>
          <a:bodyPr>
            <a:normAutofit/>
          </a:bodyPr>
          <a:lstStyle/>
          <a:p>
            <a:r>
              <a:rPr lang="en-US" altLang="en-US" sz="6000" b="0" dirty="0"/>
              <a:t>Robinson – 5 Critical Things Principals </a:t>
            </a:r>
            <a:r>
              <a:rPr lang="en-US" altLang="en-US" sz="6000" b="0" dirty="0" smtClean="0"/>
              <a:t>Do</a:t>
            </a:r>
            <a:endParaRPr lang="en-US" altLang="en-US" sz="6000" b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86E9089-9CF5-CF43-8827-CBCA4AD97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52" y="1969368"/>
            <a:ext cx="15364172" cy="8182815"/>
          </a:xfrm>
        </p:spPr>
        <p:txBody>
          <a:bodyPr rtlCol="0">
            <a:noAutofit/>
          </a:bodyPr>
          <a:lstStyle/>
          <a:p>
            <a:pPr marL="914400" indent="-914400">
              <a:spcAft>
                <a:spcPts val="2700"/>
              </a:spcAft>
              <a:buFont typeface="+mj-lt"/>
              <a:buAutoNum type="arabicPeriod"/>
              <a:defRPr/>
            </a:pPr>
            <a:r>
              <a:rPr lang="en-US" sz="4800" b="0" dirty="0"/>
              <a:t>Establish goals and expectations </a:t>
            </a:r>
          </a:p>
          <a:p>
            <a:pPr marL="914400" indent="-914400">
              <a:spcAft>
                <a:spcPts val="2700"/>
              </a:spcAft>
              <a:buFont typeface="+mj-lt"/>
              <a:buAutoNum type="arabicPeriod"/>
              <a:defRPr/>
            </a:pPr>
            <a:r>
              <a:rPr lang="en-US" sz="4800" b="0" dirty="0"/>
              <a:t>Resourcing Strategically</a:t>
            </a:r>
          </a:p>
          <a:p>
            <a:pPr marL="914400" indent="-914400">
              <a:spcAft>
                <a:spcPts val="2700"/>
              </a:spcAft>
              <a:buFont typeface="+mj-lt"/>
              <a:buAutoNum type="arabicPeriod"/>
              <a:defRPr/>
            </a:pPr>
            <a:r>
              <a:rPr lang="en-US" sz="4800" b="0" dirty="0"/>
              <a:t>Ensuring quality teaching</a:t>
            </a:r>
          </a:p>
          <a:p>
            <a:pPr marL="914400" indent="-914400">
              <a:spcAft>
                <a:spcPts val="2700"/>
              </a:spcAft>
              <a:buFont typeface="+mj-lt"/>
              <a:buAutoNum type="arabicPeriod"/>
              <a:defRPr/>
            </a:pPr>
            <a:r>
              <a:rPr lang="en-US" sz="4800" b="0" dirty="0"/>
              <a:t>Leading teacher learning and </a:t>
            </a:r>
            <a:r>
              <a:rPr lang="en-US" sz="4800" b="0" dirty="0" smtClean="0"/>
              <a:t>development</a:t>
            </a:r>
            <a:endParaRPr lang="en-US" sz="4800" b="0" dirty="0"/>
          </a:p>
        </p:txBody>
      </p:sp>
      <p:sp>
        <p:nvSpPr>
          <p:cNvPr id="77827" name="TextBox 5">
            <a:extLst>
              <a:ext uri="{FF2B5EF4-FFF2-40B4-BE49-F238E27FC236}">
                <a16:creationId xmlns:a16="http://schemas.microsoft.com/office/drawing/2014/main" id="{A3C3A62C-297E-D04B-9EC9-E25C39B26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1778" y="9409926"/>
            <a:ext cx="28443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000" dirty="0">
                <a:solidFill>
                  <a:srgbClr val="2A2C2D"/>
                </a:solidFill>
              </a:rPr>
              <a:t>Robinson, 2011</a:t>
            </a:r>
          </a:p>
        </p:txBody>
      </p:sp>
      <p:pic>
        <p:nvPicPr>
          <p:cNvPr id="77828" name="Picture 6" descr="Robinson.tiff">
            <a:extLst>
              <a:ext uri="{FF2B5EF4-FFF2-40B4-BE49-F238E27FC236}">
                <a16:creationId xmlns:a16="http://schemas.microsoft.com/office/drawing/2014/main" id="{9EACA668-97FF-D645-85BB-95EC15A25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426">
            <a:off x="13623926" y="1929134"/>
            <a:ext cx="3021806" cy="4457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41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0"/>
            <a:ext cx="18288000" cy="1200150"/>
          </a:xfrm>
          <a:prstGeom prst="rect">
            <a:avLst/>
          </a:prstGeom>
          <a:solidFill>
            <a:srgbClr val="61A8B6"/>
          </a:solidFill>
          <a:ln w="57150">
            <a:solidFill>
              <a:srgbClr val="36507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Outcomes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1452281" y="1944063"/>
            <a:ext cx="15383437" cy="6756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4425" indent="-428625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685800" rtl="0" eaLnBrk="1" latinLnBrk="0" hangingPunct="1">
              <a:spcBef>
                <a:spcPct val="20000"/>
              </a:spcBef>
              <a:buFont typeface="Arial"/>
              <a:buChar char="»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0" dirty="0" smtClean="0"/>
              <a:t>Participants will understand the importance of… </a:t>
            </a:r>
          </a:p>
          <a:p>
            <a:pPr marL="771525" indent="-771525">
              <a:buFont typeface="Arial"/>
              <a:buAutoNum type="arabicPeriod"/>
            </a:pPr>
            <a:r>
              <a:rPr lang="en-US" b="0" dirty="0" smtClean="0"/>
              <a:t>Focus</a:t>
            </a:r>
          </a:p>
          <a:p>
            <a:pPr marL="771525" indent="-771525">
              <a:buFont typeface="Arial"/>
              <a:buAutoNum type="arabicPeriod"/>
            </a:pPr>
            <a:r>
              <a:rPr lang="en-US" b="0" dirty="0" smtClean="0"/>
              <a:t>Leading teacher learning</a:t>
            </a:r>
          </a:p>
        </p:txBody>
      </p:sp>
    </p:spTree>
    <p:extLst>
      <p:ext uri="{BB962C8B-B14F-4D97-AF65-F5344CB8AC3E}">
        <p14:creationId xmlns:p14="http://schemas.microsoft.com/office/powerpoint/2010/main" val="387053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3BF87-9D7E-4144-B26E-9D3D074F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2"/>
            <a:ext cx="13716000" cy="1473995"/>
          </a:xfrm>
        </p:spPr>
        <p:txBody>
          <a:bodyPr>
            <a:normAutofit/>
          </a:bodyPr>
          <a:lstStyle/>
          <a:p>
            <a:r>
              <a:rPr lang="en-US" altLang="en-US" sz="6000" b="0" dirty="0"/>
              <a:t>Robinson – 5 Critical Things Principals </a:t>
            </a:r>
            <a:r>
              <a:rPr lang="en-US" altLang="en-US" sz="6000" b="0" dirty="0" smtClean="0"/>
              <a:t>Do</a:t>
            </a:r>
            <a:endParaRPr lang="en-US" altLang="en-US" sz="6000" b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86E9089-9CF5-CF43-8827-CBCA4AD97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452" y="1969368"/>
            <a:ext cx="15364172" cy="8182815"/>
          </a:xfrm>
        </p:spPr>
        <p:txBody>
          <a:bodyPr rtlCol="0">
            <a:noAutofit/>
          </a:bodyPr>
          <a:lstStyle/>
          <a:p>
            <a:pPr marL="914400" indent="-914400">
              <a:spcAft>
                <a:spcPts val="2700"/>
              </a:spcAft>
              <a:buFont typeface="+mj-lt"/>
              <a:buAutoNum type="arabicPeriod"/>
              <a:defRPr/>
            </a:pPr>
            <a:r>
              <a:rPr lang="en-US" sz="4800" b="0" dirty="0"/>
              <a:t>Establish goals and expectations </a:t>
            </a:r>
          </a:p>
          <a:p>
            <a:pPr marL="914400" indent="-914400">
              <a:spcAft>
                <a:spcPts val="2700"/>
              </a:spcAft>
              <a:buFont typeface="+mj-lt"/>
              <a:buAutoNum type="arabicPeriod"/>
              <a:defRPr/>
            </a:pPr>
            <a:r>
              <a:rPr lang="en-US" sz="4800" b="0" dirty="0"/>
              <a:t>Resourcing Strategically</a:t>
            </a:r>
          </a:p>
          <a:p>
            <a:pPr marL="914400" indent="-914400">
              <a:spcAft>
                <a:spcPts val="2700"/>
              </a:spcAft>
              <a:buFont typeface="+mj-lt"/>
              <a:buAutoNum type="arabicPeriod"/>
              <a:defRPr/>
            </a:pPr>
            <a:r>
              <a:rPr lang="en-US" sz="4800" b="0" dirty="0"/>
              <a:t>Ensuring quality teaching</a:t>
            </a:r>
          </a:p>
          <a:p>
            <a:pPr marL="914400" indent="-914400">
              <a:spcAft>
                <a:spcPts val="2700"/>
              </a:spcAft>
              <a:buFont typeface="+mj-lt"/>
              <a:buAutoNum type="arabicPeriod"/>
              <a:defRPr/>
            </a:pPr>
            <a:r>
              <a:rPr lang="en-US" sz="4800" b="0" dirty="0"/>
              <a:t>Leading teacher learning and development</a:t>
            </a:r>
          </a:p>
          <a:p>
            <a:pPr marL="914400" indent="-914400">
              <a:spcAft>
                <a:spcPts val="2700"/>
              </a:spcAft>
              <a:buFont typeface="+mj-lt"/>
              <a:buAutoNum type="arabicPeriod"/>
              <a:defRPr/>
            </a:pPr>
            <a:r>
              <a:rPr lang="en-US" sz="4800" b="0" dirty="0"/>
              <a:t>Ensuring an orderly and supportive </a:t>
            </a:r>
            <a:r>
              <a:rPr lang="en-US" sz="4800" b="0" dirty="0" smtClean="0"/>
              <a:t>environment</a:t>
            </a:r>
            <a:endParaRPr lang="en-US" sz="4800" b="0" dirty="0"/>
          </a:p>
        </p:txBody>
      </p:sp>
      <p:sp>
        <p:nvSpPr>
          <p:cNvPr id="77827" name="TextBox 5">
            <a:extLst>
              <a:ext uri="{FF2B5EF4-FFF2-40B4-BE49-F238E27FC236}">
                <a16:creationId xmlns:a16="http://schemas.microsoft.com/office/drawing/2014/main" id="{A3C3A62C-297E-D04B-9EC9-E25C39B26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1778" y="9409926"/>
            <a:ext cx="284436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000" dirty="0">
                <a:solidFill>
                  <a:srgbClr val="2A2C2D"/>
                </a:solidFill>
              </a:rPr>
              <a:t>Robinson, 2011</a:t>
            </a:r>
          </a:p>
        </p:txBody>
      </p:sp>
      <p:pic>
        <p:nvPicPr>
          <p:cNvPr id="77828" name="Picture 6" descr="Robinson.tiff">
            <a:extLst>
              <a:ext uri="{FF2B5EF4-FFF2-40B4-BE49-F238E27FC236}">
                <a16:creationId xmlns:a16="http://schemas.microsoft.com/office/drawing/2014/main" id="{9EACA668-97FF-D645-85BB-95EC15A25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1426">
            <a:off x="13623926" y="1929134"/>
            <a:ext cx="3021806" cy="44577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32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AF4397-DD35-C945-A298-79356D1B5B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3854">
            <a:off x="14788367" y="979249"/>
            <a:ext cx="2649980" cy="398826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435" name="TextBox 3">
            <a:extLst>
              <a:ext uri="{FF2B5EF4-FFF2-40B4-BE49-F238E27FC236}">
                <a16:creationId xmlns:a16="http://schemas.microsoft.com/office/drawing/2014/main" id="{421DA12E-DBC1-F74A-96D6-17C38447AE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910" y="257177"/>
            <a:ext cx="8886825" cy="1041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7153" tIns="68577" rIns="137153" bIns="68577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8800" baseline="-25000" dirty="0">
                <a:solidFill>
                  <a:srgbClr val="000000"/>
                </a:solidFill>
                <a:latin typeface="+mj-lt"/>
              </a:rPr>
              <a:t>Viviane </a:t>
            </a:r>
            <a:r>
              <a:rPr lang="en-US" altLang="en-US" sz="8800" baseline="-25000" dirty="0" smtClean="0">
                <a:solidFill>
                  <a:srgbClr val="000000"/>
                </a:solidFill>
                <a:latin typeface="+mj-lt"/>
              </a:rPr>
              <a:t>Robinson</a:t>
            </a:r>
            <a:r>
              <a:rPr lang="en-US" altLang="ja-JP" sz="8800" baseline="-25000" dirty="0" smtClean="0">
                <a:solidFill>
                  <a:srgbClr val="000000"/>
                </a:solidFill>
                <a:latin typeface="+mj-lt"/>
              </a:rPr>
              <a:t>s </a:t>
            </a:r>
            <a:r>
              <a:rPr lang="en-US" altLang="ja-JP" sz="8800" baseline="-25000" dirty="0">
                <a:solidFill>
                  <a:srgbClr val="000000"/>
                </a:solidFill>
                <a:latin typeface="+mj-lt"/>
              </a:rPr>
              <a:t>Findings</a:t>
            </a:r>
            <a:endParaRPr lang="en-US" altLang="en-US" sz="8800" i="1" baseline="-25000" dirty="0">
              <a:solidFill>
                <a:srgbClr val="000000"/>
              </a:solidFill>
              <a:latin typeface="+mj-lt"/>
            </a:endParaRPr>
          </a:p>
        </p:txBody>
      </p:sp>
      <p:graphicFrame>
        <p:nvGraphicFramePr>
          <p:cNvPr id="18436" name="Chart 4">
            <a:extLst>
              <a:ext uri="{FF2B5EF4-FFF2-40B4-BE49-F238E27FC236}">
                <a16:creationId xmlns:a16="http://schemas.microsoft.com/office/drawing/2014/main" id="{B1EEAEBB-7F27-F94A-98F9-FE41432053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9893800"/>
              </p:ext>
            </p:extLst>
          </p:nvPr>
        </p:nvGraphicFramePr>
        <p:xfrm>
          <a:off x="3145353" y="1984948"/>
          <a:ext cx="10565605" cy="76307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" name="Chart" r:id="rId4" imgW="16065500" imgH="11607800" progId="Excel.Chart.8">
                  <p:embed/>
                </p:oleObj>
              </mc:Choice>
              <mc:Fallback>
                <p:oleObj name="Chart" r:id="rId4" imgW="16065500" imgH="11607800" progId="Excel.Chart.8">
                  <p:embed/>
                  <p:pic>
                    <p:nvPicPr>
                      <p:cNvPr id="18436" name="Chart 4">
                        <a:extLst>
                          <a:ext uri="{FF2B5EF4-FFF2-40B4-BE49-F238E27FC236}">
                            <a16:creationId xmlns:a16="http://schemas.microsoft.com/office/drawing/2014/main" id="{B1EEAEBB-7F27-F94A-98F9-FE41432053B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5353" y="1984948"/>
                        <a:ext cx="10565605" cy="76307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40309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F1E1-C61F-CD4B-BC71-187987302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41092"/>
            <a:ext cx="18288000" cy="2151527"/>
          </a:xfrm>
        </p:spPr>
        <p:txBody>
          <a:bodyPr>
            <a:normAutofit/>
          </a:bodyPr>
          <a:lstStyle/>
          <a:p>
            <a:r>
              <a:rPr lang="en-US" b="0" dirty="0" smtClean="0"/>
              <a:t>The </a:t>
            </a:r>
            <a:r>
              <a:rPr lang="en-US" b="0" dirty="0"/>
              <a:t>single Focus of the school should </a:t>
            </a:r>
            <a:r>
              <a:rPr lang="en-US" b="0" dirty="0" smtClean="0"/>
              <a:t>be… </a:t>
            </a:r>
            <a:endParaRPr lang="en-US" b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B44C3D-99C5-4948-AF8D-C72624354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104" y="2592619"/>
            <a:ext cx="13716000" cy="1960427"/>
          </a:xfrm>
          <a:prstGeom prst="rect">
            <a:avLst/>
          </a:prstGeom>
        </p:spPr>
      </p:pic>
      <p:pic>
        <p:nvPicPr>
          <p:cNvPr id="6" name="image5.png">
            <a:extLst>
              <a:ext uri="{FF2B5EF4-FFF2-40B4-BE49-F238E27FC236}">
                <a16:creationId xmlns:a16="http://schemas.microsoft.com/office/drawing/2014/main" id="{5559C6F5-76D4-E54D-9BE5-6604FFEAE0D0}"/>
              </a:ext>
            </a:extLst>
          </p:cNvPr>
          <p:cNvPicPr/>
          <p:nvPr/>
        </p:nvPicPr>
        <p:blipFill>
          <a:blip r:embed="rId3"/>
          <a:srcRect l="4339" t="5877" r="5437" b="4908"/>
          <a:stretch>
            <a:fillRect/>
          </a:stretch>
        </p:blipFill>
        <p:spPr>
          <a:xfrm>
            <a:off x="9843248" y="4371690"/>
            <a:ext cx="2854942" cy="2882592"/>
          </a:xfrm>
          <a:prstGeom prst="rect">
            <a:avLst/>
          </a:prstGeom>
          <a:ln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DA9B28-A70C-C14C-BA09-CB2F46F73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303" y="4020276"/>
            <a:ext cx="3165231" cy="320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4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EF1E1-C61F-CD4B-BC71-187987302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41092"/>
            <a:ext cx="18288000" cy="2151527"/>
          </a:xfrm>
        </p:spPr>
        <p:txBody>
          <a:bodyPr>
            <a:normAutofit/>
          </a:bodyPr>
          <a:lstStyle/>
          <a:p>
            <a:r>
              <a:rPr lang="en-US" b="0" dirty="0" smtClean="0"/>
              <a:t>The </a:t>
            </a:r>
            <a:r>
              <a:rPr lang="en-US" b="0" dirty="0"/>
              <a:t>single Focus of the school should </a:t>
            </a:r>
            <a:r>
              <a:rPr lang="en-US" b="0" dirty="0" smtClean="0"/>
              <a:t>be… 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026B52-5477-2B41-84BF-8AB5F9FD9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7422450"/>
            <a:ext cx="18288000" cy="1227614"/>
          </a:xfrm>
        </p:spPr>
        <p:txBody>
          <a:bodyPr>
            <a:normAutofit/>
          </a:bodyPr>
          <a:lstStyle/>
          <a:p>
            <a:r>
              <a:rPr lang="en-US" sz="6600" b="0" dirty="0" smtClean="0"/>
              <a:t>…Collaborative </a:t>
            </a:r>
            <a:r>
              <a:rPr lang="en-US" sz="6600" b="0" dirty="0"/>
              <a:t>Learning through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B44C3D-99C5-4948-AF8D-C72624354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104" y="2592619"/>
            <a:ext cx="13716000" cy="1960427"/>
          </a:xfrm>
          <a:prstGeom prst="rect">
            <a:avLst/>
          </a:prstGeom>
        </p:spPr>
      </p:pic>
      <p:pic>
        <p:nvPicPr>
          <p:cNvPr id="6" name="image5.png">
            <a:extLst>
              <a:ext uri="{FF2B5EF4-FFF2-40B4-BE49-F238E27FC236}">
                <a16:creationId xmlns:a16="http://schemas.microsoft.com/office/drawing/2014/main" id="{5559C6F5-76D4-E54D-9BE5-6604FFEAE0D0}"/>
              </a:ext>
            </a:extLst>
          </p:cNvPr>
          <p:cNvPicPr/>
          <p:nvPr/>
        </p:nvPicPr>
        <p:blipFill>
          <a:blip r:embed="rId3"/>
          <a:srcRect l="4339" t="5877" r="5437" b="4908"/>
          <a:stretch>
            <a:fillRect/>
          </a:stretch>
        </p:blipFill>
        <p:spPr>
          <a:xfrm>
            <a:off x="9843248" y="4371690"/>
            <a:ext cx="2854942" cy="2882592"/>
          </a:xfrm>
          <a:prstGeom prst="rect">
            <a:avLst/>
          </a:prstGeom>
          <a:ln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01B724-E677-B347-892B-A4BD4FDB4C02}"/>
              </a:ext>
            </a:extLst>
          </p:cNvPr>
          <p:cNvSpPr txBox="1"/>
          <p:nvPr/>
        </p:nvSpPr>
        <p:spPr>
          <a:xfrm>
            <a:off x="0" y="8650063"/>
            <a:ext cx="1828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Collaborative Inquiry.</a:t>
            </a:r>
            <a:endParaRPr lang="en-US" sz="6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DA9B28-A70C-C14C-BA09-CB2F46F73A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303" y="4020276"/>
            <a:ext cx="3165231" cy="320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6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602422" y="5977289"/>
            <a:ext cx="11658600" cy="263562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6000" b="0" dirty="0">
                <a:solidFill>
                  <a:srgbClr val="0000FF"/>
                </a:solidFill>
              </a:rPr>
              <a:t>Principals </a:t>
            </a:r>
            <a:r>
              <a:rPr lang="en-US" sz="6000" b="0" dirty="0">
                <a:solidFill>
                  <a:srgbClr val="2A2C2D"/>
                </a:solidFill>
              </a:rPr>
              <a:t>should be actively involved as the </a:t>
            </a:r>
            <a:r>
              <a:rPr lang="en-US" sz="6000" b="0" dirty="0">
                <a:solidFill>
                  <a:srgbClr val="0000FF"/>
                </a:solidFill>
              </a:rPr>
              <a:t>“lead learner” </a:t>
            </a:r>
            <a:r>
              <a:rPr lang="en-US" sz="6000" b="0" dirty="0">
                <a:solidFill>
                  <a:srgbClr val="2A2C2D"/>
                </a:solidFill>
              </a:rPr>
              <a:t>of their school</a:t>
            </a:r>
            <a:r>
              <a:rPr lang="en-US" sz="6000" b="0" dirty="0" smtClean="0">
                <a:solidFill>
                  <a:srgbClr val="2A2C2D"/>
                </a:solidFill>
              </a:rPr>
              <a:t>.</a:t>
            </a:r>
            <a:endParaRPr lang="en-US" sz="6000" b="0" dirty="0">
              <a:solidFill>
                <a:srgbClr val="2A2C2D"/>
              </a:solidFill>
            </a:endParaRP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0F840D3B-4816-3144-AF75-4AB7C0C462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31122" y="4719354"/>
            <a:ext cx="9601200" cy="1257935"/>
          </a:xfrm>
        </p:spPr>
        <p:txBody>
          <a:bodyPr>
            <a:normAutofit/>
          </a:bodyPr>
          <a:lstStyle/>
          <a:p>
            <a:r>
              <a:rPr lang="en-US" sz="7600" b="0" dirty="0"/>
              <a:t>Start with the Principal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2824939" y="9467018"/>
            <a:ext cx="48721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rgbClr val="2A2C2D"/>
                </a:solidFill>
                <a:latin typeface="Arial" pitchFamily="34" charset="0"/>
                <a:cs typeface="Arial" pitchFamily="34" charset="0"/>
              </a:rPr>
              <a:t>Robinson 2007, 2008, 2011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906" y="619885"/>
            <a:ext cx="6299633" cy="3662787"/>
          </a:xfrm>
          <a:prstGeom prst="rect">
            <a:avLst/>
          </a:prstGeom>
          <a:ln w="190500" cap="sq">
            <a:solidFill>
              <a:srgbClr val="61A8B6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7208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2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1671" y="50554"/>
            <a:ext cx="16956741" cy="250834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Truth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rgbClr val="1630FF"/>
                </a:solidFill>
              </a:rPr>
              <a:t>The </a:t>
            </a:r>
            <a:r>
              <a:rPr lang="en-US" dirty="0">
                <a:solidFill>
                  <a:srgbClr val="1630FF"/>
                </a:solidFill>
              </a:rPr>
              <a:t>best leaders are </a:t>
            </a:r>
            <a:r>
              <a:rPr lang="en-US" dirty="0" smtClean="0">
                <a:solidFill>
                  <a:srgbClr val="1630FF"/>
                </a:solidFill>
              </a:rPr>
              <a:t>the </a:t>
            </a:r>
            <a:r>
              <a:rPr lang="en-US" dirty="0">
                <a:solidFill>
                  <a:srgbClr val="1630FF"/>
                </a:solidFill>
              </a:rPr>
              <a:t>best learners</a:t>
            </a:r>
            <a:r>
              <a:rPr lang="en-US" dirty="0" smtClean="0">
                <a:solidFill>
                  <a:srgbClr val="1630FF"/>
                </a:solidFill>
              </a:rPr>
              <a:t>.</a:t>
            </a:r>
            <a:endParaRPr lang="en-US" dirty="0">
              <a:solidFill>
                <a:srgbClr val="1630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795684" y="4585030"/>
            <a:ext cx="11752728" cy="23335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7200" b="0" dirty="0">
                <a:solidFill>
                  <a:srgbClr val="2A2C2D"/>
                </a:solidFill>
              </a:rPr>
              <a:t>Learning is the master </a:t>
            </a:r>
            <a:r>
              <a:rPr lang="en-US" sz="7200" b="0" dirty="0" smtClean="0">
                <a:solidFill>
                  <a:srgbClr val="2A2C2D"/>
                </a:solidFill>
              </a:rPr>
              <a:t>skill.</a:t>
            </a:r>
            <a:endParaRPr lang="en-US" sz="7200" b="0" dirty="0">
              <a:solidFill>
                <a:srgbClr val="2A2C2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9701" y="9189245"/>
            <a:ext cx="40534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err="1">
                <a:solidFill>
                  <a:srgbClr val="2A2C2D"/>
                </a:solidFill>
              </a:rPr>
              <a:t>Kouzes</a:t>
            </a:r>
            <a:r>
              <a:rPr lang="en-US" sz="3000" dirty="0">
                <a:solidFill>
                  <a:srgbClr val="2A2C2D"/>
                </a:solidFill>
              </a:rPr>
              <a:t>  &amp; Posner (2010)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64263">
            <a:off x="1839149" y="3143561"/>
            <a:ext cx="3491593" cy="52164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6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505" y="195944"/>
            <a:ext cx="16472647" cy="2412785"/>
          </a:xfrm>
        </p:spPr>
        <p:txBody>
          <a:bodyPr>
            <a:normAutofit/>
          </a:bodyPr>
          <a:lstStyle/>
          <a:p>
            <a:r>
              <a:rPr lang="en-US" b="0" dirty="0"/>
              <a:t>Principals must be </a:t>
            </a:r>
            <a:r>
              <a:rPr lang="en-US" b="0" dirty="0" smtClean="0"/>
              <a:t>willing</a:t>
            </a:r>
            <a:r>
              <a:rPr lang="en-US" b="0" dirty="0"/>
              <a:t> </a:t>
            </a:r>
            <a:r>
              <a:rPr lang="en-US" b="0" dirty="0" smtClean="0"/>
              <a:t>to </a:t>
            </a:r>
            <a:r>
              <a:rPr lang="en-US" b="0" dirty="0"/>
              <a:t>both develop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and learn from their </a:t>
            </a:r>
            <a:r>
              <a:rPr lang="en-US" b="0" dirty="0"/>
              <a:t>BLT and TBTs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6071" y="3537169"/>
            <a:ext cx="5950706" cy="6039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512" y="3844123"/>
            <a:ext cx="6325826" cy="57325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6141" y="3348318"/>
            <a:ext cx="16728141" cy="6562164"/>
          </a:xfrm>
          <a:prstGeom prst="rect">
            <a:avLst/>
          </a:prstGeom>
          <a:noFill/>
          <a:ln w="76200">
            <a:solidFill>
              <a:srgbClr val="61A8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3" idx="0"/>
            <a:endCxn id="3" idx="2"/>
          </p:cNvCxnSpPr>
          <p:nvPr/>
        </p:nvCxnSpPr>
        <p:spPr>
          <a:xfrm>
            <a:off x="9090212" y="3348318"/>
            <a:ext cx="0" cy="6562164"/>
          </a:xfrm>
          <a:prstGeom prst="line">
            <a:avLst/>
          </a:prstGeom>
          <a:ln w="57150">
            <a:solidFill>
              <a:srgbClr val="61A8B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003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6479" y="4585447"/>
            <a:ext cx="16822271" cy="4450976"/>
          </a:xfrm>
        </p:spPr>
        <p:txBody>
          <a:bodyPr>
            <a:noAutofit/>
          </a:bodyPr>
          <a:lstStyle/>
          <a:p>
            <a:pPr algn="ctr"/>
            <a:r>
              <a:rPr lang="en-US" sz="6000" b="0" dirty="0">
                <a:solidFill>
                  <a:srgbClr val="2A2C2D"/>
                </a:solidFill>
              </a:rPr>
              <a:t>Direct participation in the learning </a:t>
            </a:r>
            <a:br>
              <a:rPr lang="en-US" sz="6000" b="0" dirty="0">
                <a:solidFill>
                  <a:srgbClr val="2A2C2D"/>
                </a:solidFill>
              </a:rPr>
            </a:br>
            <a:r>
              <a:rPr lang="en-US" sz="6000" b="0" dirty="0">
                <a:solidFill>
                  <a:srgbClr val="2A2C2D"/>
                </a:solidFill>
              </a:rPr>
              <a:t>enables principals to more fully understand the challenges, opportunities, and conditions teachers need </a:t>
            </a:r>
            <a:r>
              <a:rPr lang="en-US" sz="6000" b="0" dirty="0" smtClean="0">
                <a:solidFill>
                  <a:srgbClr val="2A2C2D"/>
                </a:solidFill>
              </a:rPr>
              <a:t>to </a:t>
            </a:r>
            <a:r>
              <a:rPr lang="en-US" sz="6000" b="0" dirty="0">
                <a:solidFill>
                  <a:srgbClr val="2A2C2D"/>
                </a:solidFill>
              </a:rPr>
              <a:t>be successful.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016755" y="9456004"/>
            <a:ext cx="48721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latin typeface="Arial" pitchFamily="34" charset="0"/>
                <a:cs typeface="Arial" pitchFamily="34" charset="0"/>
              </a:rPr>
              <a:t>Robinson 2007, 2008, 2011</a:t>
            </a:r>
          </a:p>
        </p:txBody>
      </p:sp>
      <p:pic>
        <p:nvPicPr>
          <p:cNvPr id="7" name="Picture 6" descr="direct particpation in the learn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917" y="425152"/>
            <a:ext cx="6939397" cy="37837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60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2979"/>
            <a:ext cx="18287999" cy="2146393"/>
          </a:xfrm>
        </p:spPr>
        <p:txBody>
          <a:bodyPr>
            <a:normAutofit/>
          </a:bodyPr>
          <a:lstStyle/>
          <a:p>
            <a:pPr algn="ctr"/>
            <a:r>
              <a:rPr lang="en-US" sz="5000" b="0" dirty="0">
                <a:solidFill>
                  <a:srgbClr val="2A2C2D"/>
                </a:solidFill>
              </a:rPr>
              <a:t>As principals become </a:t>
            </a:r>
            <a:r>
              <a:rPr lang="en-US" sz="5000" b="0" dirty="0" smtClean="0">
                <a:solidFill>
                  <a:srgbClr val="2A2C2D"/>
                </a:solidFill>
              </a:rPr>
              <a:t>stronger </a:t>
            </a:r>
            <a:r>
              <a:rPr lang="en-US" sz="5000" b="0" dirty="0">
                <a:solidFill>
                  <a:srgbClr val="2A2C2D"/>
                </a:solidFill>
              </a:rPr>
              <a:t>instructional </a:t>
            </a:r>
            <a:r>
              <a:rPr lang="en-US" sz="5000" b="0" dirty="0" smtClean="0">
                <a:solidFill>
                  <a:srgbClr val="2A2C2D"/>
                </a:solidFill>
              </a:rPr>
              <a:t>leaders… </a:t>
            </a:r>
            <a:endParaRPr lang="en-US" sz="5000" b="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922719" y="9614548"/>
            <a:ext cx="28443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rgbClr val="2A2C2D"/>
                </a:solidFill>
                <a:latin typeface="Arial" pitchFamily="34" charset="0"/>
                <a:cs typeface="Arial" pitchFamily="34" charset="0"/>
              </a:rPr>
              <a:t>Robinson, 2011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949" y="2298668"/>
            <a:ext cx="5718099" cy="4071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011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92979"/>
            <a:ext cx="18287999" cy="2146393"/>
          </a:xfrm>
        </p:spPr>
        <p:txBody>
          <a:bodyPr>
            <a:normAutofit/>
          </a:bodyPr>
          <a:lstStyle/>
          <a:p>
            <a:pPr algn="ctr"/>
            <a:r>
              <a:rPr lang="en-US" sz="5000" b="0" dirty="0">
                <a:solidFill>
                  <a:srgbClr val="2A2C2D"/>
                </a:solidFill>
              </a:rPr>
              <a:t>As principals become </a:t>
            </a:r>
            <a:r>
              <a:rPr lang="en-US" sz="5000" b="0" dirty="0" smtClean="0">
                <a:solidFill>
                  <a:srgbClr val="2A2C2D"/>
                </a:solidFill>
              </a:rPr>
              <a:t>stronger </a:t>
            </a:r>
            <a:r>
              <a:rPr lang="en-US" sz="5000" b="0" dirty="0">
                <a:solidFill>
                  <a:srgbClr val="2A2C2D"/>
                </a:solidFill>
              </a:rPr>
              <a:t>instructional </a:t>
            </a:r>
            <a:r>
              <a:rPr lang="en-US" sz="5000" b="0" dirty="0" smtClean="0">
                <a:solidFill>
                  <a:srgbClr val="2A2C2D"/>
                </a:solidFill>
              </a:rPr>
              <a:t>leaders… </a:t>
            </a:r>
            <a:endParaRPr lang="en-US" sz="5000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623730" y="6787120"/>
            <a:ext cx="15040538" cy="197138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5000" b="0" dirty="0" smtClean="0">
                <a:solidFill>
                  <a:schemeClr val="tx1"/>
                </a:solidFill>
              </a:rPr>
              <a:t>…teachers </a:t>
            </a:r>
            <a:r>
              <a:rPr lang="en-US" sz="5000" b="0" dirty="0">
                <a:solidFill>
                  <a:schemeClr val="tx1"/>
                </a:solidFill>
              </a:rPr>
              <a:t>see them </a:t>
            </a:r>
            <a:r>
              <a:rPr lang="en-US" sz="5000" b="0" dirty="0" smtClean="0">
                <a:solidFill>
                  <a:schemeClr val="tx1"/>
                </a:solidFill>
              </a:rPr>
              <a:t>as </a:t>
            </a:r>
            <a:r>
              <a:rPr lang="en-US" sz="5000" b="0" dirty="0">
                <a:solidFill>
                  <a:schemeClr val="tx1"/>
                </a:solidFill>
              </a:rPr>
              <a:t>more knowledgeable </a:t>
            </a:r>
            <a:endParaRPr lang="en-US" sz="5000" b="0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en-US" sz="5000" b="0" dirty="0" smtClean="0">
                <a:solidFill>
                  <a:schemeClr val="tx1"/>
                </a:solidFill>
              </a:rPr>
              <a:t>and as </a:t>
            </a:r>
            <a:r>
              <a:rPr lang="en-US" sz="5000" b="0" dirty="0">
                <a:solidFill>
                  <a:schemeClr val="tx1"/>
                </a:solidFill>
              </a:rPr>
              <a:t>a source of </a:t>
            </a:r>
            <a:r>
              <a:rPr lang="en-US" sz="5000" b="0" dirty="0" smtClean="0">
                <a:solidFill>
                  <a:schemeClr val="tx1"/>
                </a:solidFill>
              </a:rPr>
              <a:t>instructional </a:t>
            </a:r>
            <a:r>
              <a:rPr lang="en-US" sz="5000" b="0" dirty="0">
                <a:solidFill>
                  <a:schemeClr val="tx1"/>
                </a:solidFill>
              </a:rPr>
              <a:t>advice.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4922719" y="9614548"/>
            <a:ext cx="284436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rgbClr val="2A2C2D"/>
                </a:solidFill>
                <a:latin typeface="Arial" pitchFamily="34" charset="0"/>
                <a:cs typeface="Arial" pitchFamily="34" charset="0"/>
              </a:rPr>
              <a:t>Robinson, 2011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4949" y="2298668"/>
            <a:ext cx="5718099" cy="4071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561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0"/>
            <a:ext cx="18288000" cy="1200150"/>
          </a:xfrm>
          <a:prstGeom prst="rect">
            <a:avLst/>
          </a:prstGeom>
          <a:solidFill>
            <a:srgbClr val="61A8B6"/>
          </a:solidFill>
          <a:ln w="57150">
            <a:solidFill>
              <a:srgbClr val="36507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Outcomes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1452281" y="1944063"/>
            <a:ext cx="15383437" cy="6756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4425" indent="-428625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685800" rtl="0" eaLnBrk="1" latinLnBrk="0" hangingPunct="1">
              <a:spcBef>
                <a:spcPct val="20000"/>
              </a:spcBef>
              <a:buFont typeface="Arial"/>
              <a:buChar char="»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0" dirty="0" smtClean="0"/>
              <a:t>Participants will understand the importance of… </a:t>
            </a:r>
          </a:p>
          <a:p>
            <a:pPr marL="771525" indent="-771525">
              <a:buFont typeface="Arial"/>
              <a:buAutoNum type="arabicPeriod"/>
            </a:pPr>
            <a:r>
              <a:rPr lang="en-US" b="0" dirty="0" smtClean="0"/>
              <a:t>Focus</a:t>
            </a:r>
          </a:p>
          <a:p>
            <a:pPr marL="771525" indent="-771525">
              <a:buFont typeface="Arial"/>
              <a:buAutoNum type="arabicPeriod"/>
            </a:pPr>
            <a:r>
              <a:rPr lang="en-US" b="0" dirty="0" smtClean="0"/>
              <a:t>Leading teacher learning</a:t>
            </a:r>
          </a:p>
          <a:p>
            <a:pPr marL="771525" indent="-771525">
              <a:buFont typeface="Arial"/>
              <a:buAutoNum type="arabicPeriod"/>
            </a:pPr>
            <a:r>
              <a:rPr lang="en-US" b="0" dirty="0" smtClean="0"/>
              <a:t>Collective leadership and teams</a:t>
            </a:r>
          </a:p>
        </p:txBody>
      </p:sp>
    </p:spTree>
    <p:extLst>
      <p:ext uri="{BB962C8B-B14F-4D97-AF65-F5344CB8AC3E}">
        <p14:creationId xmlns:p14="http://schemas.microsoft.com/office/powerpoint/2010/main" val="371645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B6122D9-27C7-224F-90FC-EA4DD1DF8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924792"/>
            <a:ext cx="18288000" cy="2215166"/>
          </a:xfrm>
        </p:spPr>
        <p:txBody>
          <a:bodyPr>
            <a:normAutofit/>
          </a:bodyPr>
          <a:lstStyle/>
          <a:p>
            <a:pPr lvl="2"/>
            <a:r>
              <a:rPr lang="en-US" b="0" dirty="0">
                <a:solidFill>
                  <a:schemeClr val="tx1"/>
                </a:solidFill>
              </a:rPr>
              <a:t>Talk over this idea with your BLT and </a:t>
            </a:r>
            <a:endParaRPr lang="en-US" b="0" dirty="0" smtClean="0">
              <a:solidFill>
                <a:schemeClr val="tx1"/>
              </a:solidFill>
            </a:endParaRPr>
          </a:p>
          <a:p>
            <a:pPr lvl="2"/>
            <a:r>
              <a:rPr lang="en-US" b="0" dirty="0" smtClean="0">
                <a:solidFill>
                  <a:schemeClr val="tx1"/>
                </a:solidFill>
              </a:rPr>
              <a:t>come </a:t>
            </a:r>
            <a:r>
              <a:rPr lang="en-US" b="0" dirty="0">
                <a:solidFill>
                  <a:schemeClr val="tx1"/>
                </a:solidFill>
              </a:rPr>
              <a:t>up with descriptors for </a:t>
            </a:r>
            <a:r>
              <a:rPr lang="en-US" b="0" dirty="0" smtClean="0">
                <a:solidFill>
                  <a:schemeClr val="tx1"/>
                </a:solidFill>
              </a:rPr>
              <a:t>both.</a:t>
            </a: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8288000" cy="4329953"/>
          </a:xfrm>
          <a:prstGeom prst="rect">
            <a:avLst/>
          </a:prstGeom>
          <a:solidFill>
            <a:srgbClr val="61A8B6"/>
          </a:solidFill>
          <a:ln>
            <a:solidFill>
              <a:srgbClr val="61A8B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" y="1411751"/>
            <a:ext cx="18288000" cy="24724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spcBef>
                <a:spcPct val="20000"/>
              </a:spcBef>
              <a:buFont typeface="Arial"/>
              <a:buNone/>
              <a:defRPr sz="675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685800" rtl="0" eaLnBrk="1" latinLnBrk="0" hangingPunct="1">
              <a:spcBef>
                <a:spcPct val="20000"/>
              </a:spcBef>
              <a:buFont typeface="Arial"/>
              <a:buNone/>
              <a:defRPr sz="6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685800" rtl="0" eaLnBrk="1" latinLnBrk="0" hangingPunct="1">
              <a:spcBef>
                <a:spcPct val="20000"/>
              </a:spcBef>
              <a:buFont typeface="Arial"/>
              <a:buNone/>
              <a:defRPr sz="6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685800" rtl="0" eaLnBrk="1" latinLnBrk="0" hangingPunct="1">
              <a:spcBef>
                <a:spcPct val="20000"/>
              </a:spcBef>
              <a:buFont typeface="Arial"/>
              <a:buNone/>
              <a:defRPr sz="6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685800" rtl="0" eaLnBrk="1" latinLnBrk="0" hangingPunct="1">
              <a:spcBef>
                <a:spcPct val="20000"/>
              </a:spcBef>
              <a:buFont typeface="Arial"/>
              <a:buNone/>
              <a:defRPr sz="6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6858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6858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6858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6858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6200" b="0" dirty="0" smtClean="0">
                <a:solidFill>
                  <a:schemeClr val="bg1"/>
                </a:solidFill>
              </a:rPr>
              <a:t>What does it mean to be a </a:t>
            </a:r>
            <a:r>
              <a:rPr lang="en-US" sz="6200" b="0" i="1" dirty="0" smtClean="0">
                <a:solidFill>
                  <a:schemeClr val="bg1"/>
                </a:solidFill>
              </a:rPr>
              <a:t>Learner</a:t>
            </a:r>
            <a:r>
              <a:rPr lang="en-US" sz="6200" b="0" dirty="0" smtClean="0">
                <a:solidFill>
                  <a:schemeClr val="bg1"/>
                </a:solidFill>
              </a:rPr>
              <a:t> versus a </a:t>
            </a:r>
            <a:r>
              <a:rPr lang="en-US" sz="6200" b="0" i="1" dirty="0" smtClean="0">
                <a:solidFill>
                  <a:schemeClr val="bg1"/>
                </a:solidFill>
              </a:rPr>
              <a:t>Knower</a:t>
            </a:r>
            <a:r>
              <a:rPr lang="en-US" sz="6200" b="0" dirty="0" smtClean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2944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11073E-B803-F944-A930-4DDE8D5B5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700" y="229156"/>
            <a:ext cx="11658600" cy="1465173"/>
          </a:xfrm>
        </p:spPr>
        <p:txBody>
          <a:bodyPr/>
          <a:lstStyle/>
          <a:p>
            <a:r>
              <a:rPr lang="en-US" b="0" dirty="0"/>
              <a:t>Knowledge is a good </a:t>
            </a:r>
            <a:r>
              <a:rPr lang="en-US" b="0" dirty="0" smtClean="0"/>
              <a:t>thing…</a:t>
            </a:r>
            <a:endParaRPr lang="en-US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E56B05-9942-D24E-BBA1-05902CA24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694329"/>
            <a:ext cx="13716000" cy="3439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0094" y="7680428"/>
            <a:ext cx="3667405" cy="230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8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11073E-B803-F944-A930-4DDE8D5B5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4700" y="229156"/>
            <a:ext cx="11658600" cy="1465173"/>
          </a:xfrm>
        </p:spPr>
        <p:txBody>
          <a:bodyPr/>
          <a:lstStyle/>
          <a:p>
            <a:r>
              <a:rPr lang="en-US" b="0" dirty="0"/>
              <a:t>Knowledge is a good </a:t>
            </a:r>
            <a:r>
              <a:rPr lang="en-US" b="0" dirty="0" smtClean="0"/>
              <a:t>thing…</a:t>
            </a:r>
            <a:endParaRPr lang="en-US" b="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0FC69FA-EA1A-AD43-9CBE-9CF00F895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4700" y="5189039"/>
            <a:ext cx="12687300" cy="2435755"/>
          </a:xfrm>
        </p:spPr>
        <p:txBody>
          <a:bodyPr>
            <a:normAutofit/>
          </a:bodyPr>
          <a:lstStyle/>
          <a:p>
            <a:r>
              <a:rPr lang="en-US" sz="6600" b="0" dirty="0" smtClean="0"/>
              <a:t>…unless we </a:t>
            </a:r>
            <a:r>
              <a:rPr lang="en-US" sz="6600" b="0" dirty="0"/>
              <a:t>think we </a:t>
            </a:r>
            <a:r>
              <a:rPr lang="en-US" sz="6600" b="0" dirty="0" smtClean="0"/>
              <a:t>know </a:t>
            </a:r>
          </a:p>
          <a:p>
            <a:r>
              <a:rPr lang="en-US" sz="6600" b="0" dirty="0" smtClean="0"/>
              <a:t>all </a:t>
            </a:r>
            <a:r>
              <a:rPr lang="en-US" sz="6600" b="0" dirty="0"/>
              <a:t>that we need to know!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E56B05-9942-D24E-BBA1-05902CA24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694329"/>
            <a:ext cx="13716000" cy="34390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00094" y="7680428"/>
            <a:ext cx="3667405" cy="230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0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07B7-A946-B949-A740-A9A9A826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-8367"/>
            <a:ext cx="12344400" cy="1714500"/>
          </a:xfrm>
        </p:spPr>
        <p:txBody>
          <a:bodyPr/>
          <a:lstStyle/>
          <a:p>
            <a:r>
              <a:rPr lang="en-US" dirty="0"/>
              <a:t>Be a </a:t>
            </a:r>
            <a:r>
              <a:rPr lang="en-US" dirty="0" smtClean="0"/>
              <a:t>Learner</a:t>
            </a:r>
            <a:r>
              <a:rPr lang="en-US" dirty="0"/>
              <a:t>, </a:t>
            </a:r>
            <a:r>
              <a:rPr lang="en-US" dirty="0" smtClean="0"/>
              <a:t>Not </a:t>
            </a:r>
            <a:r>
              <a:rPr lang="en-US" dirty="0"/>
              <a:t>a </a:t>
            </a:r>
            <a:r>
              <a:rPr lang="en-US" dirty="0" smtClean="0"/>
              <a:t>Knower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8473">
            <a:off x="11236546" y="4231752"/>
            <a:ext cx="6185650" cy="2387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2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07B7-A946-B949-A740-A9A9A826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-8367"/>
            <a:ext cx="12344400" cy="1714500"/>
          </a:xfrm>
        </p:spPr>
        <p:txBody>
          <a:bodyPr/>
          <a:lstStyle/>
          <a:p>
            <a:r>
              <a:rPr lang="en-US" dirty="0"/>
              <a:t>Be a </a:t>
            </a:r>
            <a:r>
              <a:rPr lang="en-US" dirty="0" smtClean="0"/>
              <a:t>Learner</a:t>
            </a:r>
            <a:r>
              <a:rPr lang="en-US" dirty="0"/>
              <a:t>, </a:t>
            </a:r>
            <a:r>
              <a:rPr lang="en-US" dirty="0" smtClean="0"/>
              <a:t>Not </a:t>
            </a:r>
            <a:r>
              <a:rPr lang="en-US" dirty="0"/>
              <a:t>a </a:t>
            </a:r>
            <a:r>
              <a:rPr lang="en-US" dirty="0" smtClean="0"/>
              <a:t>Knower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570EC-5E98-F74F-BC60-C3ED66E0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929" y="1704490"/>
            <a:ext cx="10246659" cy="7886700"/>
          </a:xfrm>
        </p:spPr>
        <p:txBody>
          <a:bodyPr>
            <a:noAutofit/>
          </a:bodyPr>
          <a:lstStyle/>
          <a:p>
            <a:r>
              <a:rPr lang="en-US" sz="4400" b="0" dirty="0"/>
              <a:t>“Knowers often believe that they know all that they need to know to address the current </a:t>
            </a:r>
            <a:r>
              <a:rPr lang="en-US" sz="4400" b="0" dirty="0" smtClean="0"/>
              <a:t>problem.”</a:t>
            </a:r>
            <a:endParaRPr lang="en-US" sz="44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1D34C4-4A3D-6A40-B416-EC6DB518CEEF}"/>
              </a:ext>
            </a:extLst>
          </p:cNvPr>
          <p:cNvSpPr txBox="1"/>
          <p:nvPr/>
        </p:nvSpPr>
        <p:spPr>
          <a:xfrm>
            <a:off x="15316200" y="9592833"/>
            <a:ext cx="23732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Hinken (2005)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8473">
            <a:off x="11236546" y="4231752"/>
            <a:ext cx="6185650" cy="2387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77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07B7-A946-B949-A740-A9A9A826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-8367"/>
            <a:ext cx="12344400" cy="1714500"/>
          </a:xfrm>
        </p:spPr>
        <p:txBody>
          <a:bodyPr/>
          <a:lstStyle/>
          <a:p>
            <a:r>
              <a:rPr lang="en-US" dirty="0"/>
              <a:t>Be a </a:t>
            </a:r>
            <a:r>
              <a:rPr lang="en-US" dirty="0" smtClean="0"/>
              <a:t>Learner</a:t>
            </a:r>
            <a:r>
              <a:rPr lang="en-US" dirty="0"/>
              <a:t>, </a:t>
            </a:r>
            <a:r>
              <a:rPr lang="en-US" dirty="0" smtClean="0"/>
              <a:t>Not </a:t>
            </a:r>
            <a:r>
              <a:rPr lang="en-US" dirty="0"/>
              <a:t>a </a:t>
            </a:r>
            <a:r>
              <a:rPr lang="en-US" dirty="0" smtClean="0"/>
              <a:t>Knower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570EC-5E98-F74F-BC60-C3ED66E0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929" y="1704490"/>
            <a:ext cx="10246659" cy="7886700"/>
          </a:xfrm>
        </p:spPr>
        <p:txBody>
          <a:bodyPr>
            <a:noAutofit/>
          </a:bodyPr>
          <a:lstStyle/>
          <a:p>
            <a:r>
              <a:rPr lang="en-US" sz="4400" b="0" dirty="0"/>
              <a:t>“Knowers often believe that they know all that they need to know to address the current </a:t>
            </a:r>
            <a:r>
              <a:rPr lang="en-US" sz="4400" b="0" dirty="0" smtClean="0"/>
              <a:t>problem.”</a:t>
            </a:r>
            <a:endParaRPr lang="en-US" sz="4400" b="0" dirty="0"/>
          </a:p>
          <a:p>
            <a:r>
              <a:rPr lang="en-US" sz="4400" b="0" dirty="0"/>
              <a:t>While knowledge is a good thing </a:t>
            </a:r>
            <a:r>
              <a:rPr lang="en-US" sz="4400" b="0" dirty="0" smtClean="0"/>
              <a:t>(</a:t>
            </a:r>
            <a:r>
              <a:rPr lang="en-US" sz="4400" b="0" dirty="0"/>
              <a:t>in routine situations), </a:t>
            </a:r>
            <a:r>
              <a:rPr lang="en-US" sz="4400" b="0" dirty="0" smtClean="0"/>
              <a:t>being a </a:t>
            </a:r>
            <a:r>
              <a:rPr lang="en-US" sz="4400" b="0" dirty="0"/>
              <a:t>“knower” doesn’t work </a:t>
            </a:r>
            <a:r>
              <a:rPr lang="en-US" sz="4400" b="0" dirty="0" smtClean="0"/>
              <a:t>well </a:t>
            </a:r>
            <a:r>
              <a:rPr lang="en-US" sz="4400" b="0" dirty="0"/>
              <a:t>in novel situations, or </a:t>
            </a:r>
            <a:r>
              <a:rPr lang="en-US" sz="4400" b="0" dirty="0" smtClean="0"/>
              <a:t>when learning </a:t>
            </a:r>
            <a:r>
              <a:rPr lang="en-US" sz="4400" b="0" dirty="0"/>
              <a:t>new behaviors. </a:t>
            </a:r>
            <a:r>
              <a:rPr lang="en-US" sz="4400" b="0" dirty="0" smtClean="0"/>
              <a:t>(</a:t>
            </a:r>
            <a:r>
              <a:rPr lang="en-US" sz="4400" b="0" i="1" dirty="0"/>
              <a:t>Technical vs Adaptive </a:t>
            </a:r>
            <a:r>
              <a:rPr lang="en-US" sz="4400" b="0" i="1" dirty="0" smtClean="0"/>
              <a:t>Learning </a:t>
            </a:r>
            <a:r>
              <a:rPr lang="en-US" sz="4400" b="0" dirty="0" smtClean="0"/>
              <a:t>--</a:t>
            </a:r>
            <a:r>
              <a:rPr lang="en-US" sz="4400" b="0" dirty="0" err="1" smtClean="0"/>
              <a:t>Heifitz</a:t>
            </a:r>
            <a:r>
              <a:rPr lang="en-US" sz="4400" b="0" dirty="0" smtClean="0"/>
              <a:t>)</a:t>
            </a:r>
            <a:endParaRPr lang="en-US" sz="44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1D34C4-4A3D-6A40-B416-EC6DB518CEEF}"/>
              </a:ext>
            </a:extLst>
          </p:cNvPr>
          <p:cNvSpPr txBox="1"/>
          <p:nvPr/>
        </p:nvSpPr>
        <p:spPr>
          <a:xfrm>
            <a:off x="15316200" y="9592833"/>
            <a:ext cx="23732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Hinken (2005)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8473">
            <a:off x="11236546" y="4231752"/>
            <a:ext cx="6185650" cy="2387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854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07B7-A946-B949-A740-A9A9A826A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-8367"/>
            <a:ext cx="12344400" cy="1714500"/>
          </a:xfrm>
        </p:spPr>
        <p:txBody>
          <a:bodyPr/>
          <a:lstStyle/>
          <a:p>
            <a:r>
              <a:rPr lang="en-US" dirty="0"/>
              <a:t>Be a </a:t>
            </a:r>
            <a:r>
              <a:rPr lang="en-US" dirty="0" smtClean="0"/>
              <a:t>Learner</a:t>
            </a:r>
            <a:r>
              <a:rPr lang="en-US" dirty="0"/>
              <a:t>, </a:t>
            </a:r>
            <a:r>
              <a:rPr lang="en-US" dirty="0" smtClean="0"/>
              <a:t>Not </a:t>
            </a:r>
            <a:r>
              <a:rPr lang="en-US" dirty="0"/>
              <a:t>a </a:t>
            </a:r>
            <a:r>
              <a:rPr lang="en-US" dirty="0" smtClean="0"/>
              <a:t>Knower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570EC-5E98-F74F-BC60-C3ED66E0CF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929" y="1704490"/>
            <a:ext cx="10246659" cy="7886700"/>
          </a:xfrm>
        </p:spPr>
        <p:txBody>
          <a:bodyPr>
            <a:noAutofit/>
          </a:bodyPr>
          <a:lstStyle/>
          <a:p>
            <a:r>
              <a:rPr lang="en-US" sz="4400" b="0" dirty="0"/>
              <a:t>“Knowers often believe that they know all that they need to know to address the current </a:t>
            </a:r>
            <a:r>
              <a:rPr lang="en-US" sz="4400" b="0" dirty="0" smtClean="0"/>
              <a:t>problem.”</a:t>
            </a:r>
            <a:endParaRPr lang="en-US" sz="4400" b="0" dirty="0"/>
          </a:p>
          <a:p>
            <a:r>
              <a:rPr lang="en-US" sz="4400" b="0" dirty="0"/>
              <a:t>While knowledge is a good thing </a:t>
            </a:r>
            <a:r>
              <a:rPr lang="en-US" sz="4400" b="0" dirty="0" smtClean="0"/>
              <a:t>(</a:t>
            </a:r>
            <a:r>
              <a:rPr lang="en-US" sz="4400" b="0" dirty="0"/>
              <a:t>in routine situations), </a:t>
            </a:r>
            <a:r>
              <a:rPr lang="en-US" sz="4400" b="0" dirty="0" smtClean="0"/>
              <a:t>being a </a:t>
            </a:r>
            <a:r>
              <a:rPr lang="en-US" sz="4400" b="0" dirty="0"/>
              <a:t>“knower” doesn’t work </a:t>
            </a:r>
            <a:r>
              <a:rPr lang="en-US" sz="4400" b="0" dirty="0" smtClean="0"/>
              <a:t>well </a:t>
            </a:r>
            <a:r>
              <a:rPr lang="en-US" sz="4400" b="0" dirty="0"/>
              <a:t>in novel situations, or </a:t>
            </a:r>
            <a:r>
              <a:rPr lang="en-US" sz="4400" b="0" dirty="0" smtClean="0"/>
              <a:t>when learning </a:t>
            </a:r>
            <a:r>
              <a:rPr lang="en-US" sz="4400" b="0" dirty="0"/>
              <a:t>new behaviors. </a:t>
            </a:r>
            <a:r>
              <a:rPr lang="en-US" sz="4400" b="0" dirty="0" smtClean="0"/>
              <a:t>(</a:t>
            </a:r>
            <a:r>
              <a:rPr lang="en-US" sz="4400" b="0" i="1" dirty="0"/>
              <a:t>Technical vs Adaptive </a:t>
            </a:r>
            <a:r>
              <a:rPr lang="en-US" sz="4400" b="0" i="1" dirty="0" smtClean="0"/>
              <a:t>Learning </a:t>
            </a:r>
            <a:r>
              <a:rPr lang="en-US" sz="4400" b="0" dirty="0" smtClean="0"/>
              <a:t>--</a:t>
            </a:r>
            <a:r>
              <a:rPr lang="en-US" sz="4400" b="0" dirty="0" err="1" smtClean="0"/>
              <a:t>Heifitz</a:t>
            </a:r>
            <a:r>
              <a:rPr lang="en-US" sz="4400" b="0" dirty="0"/>
              <a:t>)</a:t>
            </a:r>
          </a:p>
          <a:p>
            <a:r>
              <a:rPr lang="en-US" sz="4400" b="0" dirty="0"/>
              <a:t>In novel situations people need to be learners and engage in inquiry, dialogue, and discovery, in team </a:t>
            </a:r>
            <a:r>
              <a:rPr lang="en-US" sz="4400" b="0" dirty="0" smtClean="0"/>
              <a:t>learning.</a:t>
            </a:r>
            <a:endParaRPr lang="en-US" sz="4400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1D34C4-4A3D-6A40-B416-EC6DB518CEEF}"/>
              </a:ext>
            </a:extLst>
          </p:cNvPr>
          <p:cNvSpPr txBox="1"/>
          <p:nvPr/>
        </p:nvSpPr>
        <p:spPr>
          <a:xfrm>
            <a:off x="15316200" y="9592833"/>
            <a:ext cx="237321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Hinken (2005)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8473">
            <a:off x="11236546" y="4231752"/>
            <a:ext cx="6185650" cy="2387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69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1F8DE-48E2-3E43-B142-DCDBFD6C0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0"/>
            <a:ext cx="12344400" cy="1714500"/>
          </a:xfrm>
        </p:spPr>
        <p:txBody>
          <a:bodyPr>
            <a:normAutofit/>
          </a:bodyPr>
          <a:lstStyle/>
          <a:p>
            <a:r>
              <a:rPr lang="en-US" b="0" dirty="0"/>
              <a:t>Also remember to be </a:t>
            </a:r>
            <a:r>
              <a:rPr lang="en-US" b="0" dirty="0" smtClean="0"/>
              <a:t>vulnerable!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A7626-2ECD-A145-89B1-39FBC4B60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2929" y="1741396"/>
            <a:ext cx="13716000" cy="7409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 smtClean="0"/>
              <a:t>A </a:t>
            </a:r>
            <a:r>
              <a:rPr lang="en-US" b="0" dirty="0"/>
              <a:t>few simple, uncommon, powerful phrases….make our teams feel more psychologically </a:t>
            </a:r>
            <a:r>
              <a:rPr lang="en-US" b="0" dirty="0" smtClean="0"/>
              <a:t>safe:</a:t>
            </a:r>
          </a:p>
          <a:p>
            <a:pPr marL="600075" lvl="1" indent="0">
              <a:buNone/>
            </a:pPr>
            <a:r>
              <a:rPr lang="en-US" b="0" dirty="0" smtClean="0"/>
              <a:t>- I </a:t>
            </a:r>
            <a:r>
              <a:rPr lang="en-US" b="0" dirty="0"/>
              <a:t>don’t </a:t>
            </a:r>
            <a:r>
              <a:rPr lang="en-US" b="0" dirty="0" smtClean="0"/>
              <a:t>know.</a:t>
            </a:r>
          </a:p>
          <a:p>
            <a:pPr marL="600075" lvl="1" indent="0">
              <a:buNone/>
            </a:pPr>
            <a:r>
              <a:rPr lang="en-US" b="0" dirty="0" smtClean="0"/>
              <a:t>- I </a:t>
            </a:r>
            <a:r>
              <a:rPr lang="en-US" b="0" dirty="0"/>
              <a:t>need </a:t>
            </a:r>
            <a:r>
              <a:rPr lang="en-US" b="0" dirty="0" smtClean="0"/>
              <a:t>help.</a:t>
            </a:r>
            <a:endParaRPr lang="en-US" sz="4200" b="0" dirty="0"/>
          </a:p>
          <a:p>
            <a:pPr marL="600075" lvl="1" indent="0">
              <a:buNone/>
            </a:pPr>
            <a:r>
              <a:rPr lang="en-US" b="0" dirty="0" smtClean="0"/>
              <a:t>- I </a:t>
            </a:r>
            <a:r>
              <a:rPr lang="en-US" b="0" dirty="0"/>
              <a:t>made a </a:t>
            </a:r>
            <a:r>
              <a:rPr lang="en-US" b="0" dirty="0" smtClean="0"/>
              <a:t>mistake.</a:t>
            </a:r>
            <a:endParaRPr lang="en-US" sz="4200" b="0" dirty="0"/>
          </a:p>
          <a:p>
            <a:pPr marL="600075" lvl="1" indent="0">
              <a:buNone/>
            </a:pPr>
            <a:r>
              <a:rPr lang="en-US" b="0" dirty="0" smtClean="0"/>
              <a:t>- I’m </a:t>
            </a:r>
            <a:r>
              <a:rPr lang="en-US" b="0" dirty="0"/>
              <a:t>sorry</a:t>
            </a:r>
            <a:r>
              <a:rPr lang="en-US" b="0" dirty="0" smtClean="0"/>
              <a:t>.</a:t>
            </a:r>
            <a:endParaRPr lang="en-US" sz="4200" b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AA51DD-1786-E247-B5EE-7BA750F8AC8B}"/>
              </a:ext>
            </a:extLst>
          </p:cNvPr>
          <p:cNvSpPr txBox="1"/>
          <p:nvPr/>
        </p:nvSpPr>
        <p:spPr>
          <a:xfrm>
            <a:off x="14818660" y="9601200"/>
            <a:ext cx="29089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Edmondson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8629" y="4939552"/>
            <a:ext cx="5524500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941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4700" y="243571"/>
            <a:ext cx="11658600" cy="2205038"/>
          </a:xfrm>
        </p:spPr>
        <p:txBody>
          <a:bodyPr>
            <a:normAutofit/>
          </a:bodyPr>
          <a:lstStyle/>
          <a:p>
            <a:r>
              <a:rPr lang="en-US" b="0" dirty="0"/>
              <a:t>Third BIG </a:t>
            </a:r>
            <a:r>
              <a:rPr lang="en-US" b="0" dirty="0" smtClean="0"/>
              <a:t>Idea </a:t>
            </a:r>
            <a:r>
              <a:rPr lang="en-US" b="0" dirty="0"/>
              <a:t/>
            </a:r>
            <a:br>
              <a:rPr lang="en-US" b="0" dirty="0"/>
            </a:br>
            <a:r>
              <a:rPr lang="en-US" b="0" dirty="0" smtClean="0"/>
              <a:t>Regarding Principal Leadership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3B41C7-B3C6-034B-A685-D916EA458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327572"/>
            <a:ext cx="18288000" cy="1233288"/>
          </a:xfrm>
        </p:spPr>
        <p:txBody>
          <a:bodyPr>
            <a:normAutofit/>
          </a:bodyPr>
          <a:lstStyle/>
          <a:p>
            <a:r>
              <a:rPr lang="en-US" sz="6150" b="0" dirty="0"/>
              <a:t>Collective Leadership and Teacher Teams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847" y="3149712"/>
            <a:ext cx="5591460" cy="43799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903"/>
          <a:stretch/>
        </p:blipFill>
        <p:spPr>
          <a:xfrm>
            <a:off x="8561125" y="3149713"/>
            <a:ext cx="7440875" cy="43799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24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8857">
            <a:off x="12877414" y="2876801"/>
            <a:ext cx="4403323" cy="4403323"/>
          </a:xfrm>
          <a:prstGeom prst="rect">
            <a:avLst/>
          </a:prstGeom>
        </p:spPr>
      </p:pic>
      <p:sp>
        <p:nvSpPr>
          <p:cNvPr id="113666" name="Title 1"/>
          <p:cNvSpPr>
            <a:spLocks noGrp="1"/>
          </p:cNvSpPr>
          <p:nvPr>
            <p:ph type="title"/>
          </p:nvPr>
        </p:nvSpPr>
        <p:spPr>
          <a:xfrm>
            <a:off x="2286000" y="26004"/>
            <a:ext cx="13716000" cy="1714500"/>
          </a:xfrm>
        </p:spPr>
        <p:txBody>
          <a:bodyPr/>
          <a:lstStyle/>
          <a:p>
            <a:pPr eaLnBrk="1" hangingPunct="1"/>
            <a:r>
              <a:rPr lang="en-US" b="0" dirty="0"/>
              <a:t>Largest Leadership Study to Date</a:t>
            </a:r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>
          <a:xfrm>
            <a:off x="1187889" y="2351350"/>
            <a:ext cx="10645254" cy="6553201"/>
          </a:xfrm>
        </p:spPr>
        <p:txBody>
          <a:bodyPr>
            <a:normAutofit/>
          </a:bodyPr>
          <a:lstStyle/>
          <a:p>
            <a:pPr eaLnBrk="1" hangingPunct="1"/>
            <a:r>
              <a:rPr lang="en-US" sz="5400" b="0" dirty="0">
                <a:solidFill>
                  <a:srgbClr val="54585A"/>
                </a:solidFill>
              </a:rPr>
              <a:t> </a:t>
            </a:r>
            <a:r>
              <a:rPr lang="en-US" sz="5400" b="0" dirty="0"/>
              <a:t>Nine states </a:t>
            </a:r>
          </a:p>
          <a:p>
            <a:pPr eaLnBrk="1" hangingPunct="1"/>
            <a:r>
              <a:rPr lang="en-US" sz="5400" b="0" dirty="0"/>
              <a:t> 43 school districts</a:t>
            </a:r>
          </a:p>
          <a:p>
            <a:pPr eaLnBrk="1" hangingPunct="1"/>
            <a:r>
              <a:rPr lang="en-US" sz="5400" b="0" dirty="0"/>
              <a:t> 180 schools </a:t>
            </a:r>
          </a:p>
          <a:p>
            <a:pPr eaLnBrk="1" hangingPunct="1"/>
            <a:r>
              <a:rPr lang="en-US" sz="5400" b="0" dirty="0"/>
              <a:t> Data from a total of 8,391 teachers and 471 school </a:t>
            </a:r>
            <a:r>
              <a:rPr lang="en-US" sz="5400" b="0" dirty="0" smtClean="0"/>
              <a:t>administrators</a:t>
            </a:r>
            <a:endParaRPr lang="en-US" sz="5400" b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81A846-4564-4944-94B1-6A5E5F20200B}"/>
              </a:ext>
            </a:extLst>
          </p:cNvPr>
          <p:cNvSpPr txBox="1"/>
          <p:nvPr/>
        </p:nvSpPr>
        <p:spPr>
          <a:xfrm>
            <a:off x="11833143" y="9478582"/>
            <a:ext cx="59730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Leithwood, </a:t>
            </a:r>
            <a:r>
              <a:rPr lang="en-US" sz="3000" dirty="0" smtClean="0"/>
              <a:t>&amp; </a:t>
            </a:r>
            <a:r>
              <a:rPr lang="en-US" sz="3000" dirty="0"/>
              <a:t>Seashore </a:t>
            </a:r>
            <a:r>
              <a:rPr lang="en-US" sz="3000" dirty="0" smtClean="0"/>
              <a:t>Louis</a:t>
            </a:r>
            <a:r>
              <a:rPr lang="en-US" sz="3000" dirty="0"/>
              <a:t> </a:t>
            </a:r>
            <a:r>
              <a:rPr lang="en-US" sz="3000" dirty="0" smtClean="0"/>
              <a:t>(2012</a:t>
            </a:r>
            <a:r>
              <a:rPr lang="en-US" sz="30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57989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0"/>
            <a:ext cx="18288000" cy="1200150"/>
          </a:xfrm>
          <a:prstGeom prst="rect">
            <a:avLst/>
          </a:prstGeom>
          <a:solidFill>
            <a:srgbClr val="61A8B6"/>
          </a:solidFill>
          <a:ln w="57150">
            <a:solidFill>
              <a:srgbClr val="36507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Outcomes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1452281" y="1944063"/>
            <a:ext cx="15383437" cy="6756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4425" indent="-428625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685800" rtl="0" eaLnBrk="1" latinLnBrk="0" hangingPunct="1">
              <a:spcBef>
                <a:spcPct val="20000"/>
              </a:spcBef>
              <a:buFont typeface="Arial"/>
              <a:buChar char="»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0" dirty="0" smtClean="0"/>
              <a:t>Participants will understand the importance of… </a:t>
            </a:r>
          </a:p>
          <a:p>
            <a:pPr marL="771525" indent="-771525">
              <a:buFont typeface="Arial"/>
              <a:buAutoNum type="arabicPeriod"/>
            </a:pPr>
            <a:r>
              <a:rPr lang="en-US" b="0" dirty="0" smtClean="0"/>
              <a:t>Focus</a:t>
            </a:r>
          </a:p>
          <a:p>
            <a:pPr marL="771525" indent="-771525">
              <a:buFont typeface="Arial"/>
              <a:buAutoNum type="arabicPeriod"/>
            </a:pPr>
            <a:r>
              <a:rPr lang="en-US" b="0" dirty="0" smtClean="0"/>
              <a:t>Leading teacher learning</a:t>
            </a:r>
          </a:p>
          <a:p>
            <a:pPr marL="771525" indent="-771525">
              <a:buFont typeface="Arial"/>
              <a:buAutoNum type="arabicPeriod"/>
            </a:pPr>
            <a:r>
              <a:rPr lang="en-US" b="0" dirty="0" smtClean="0"/>
              <a:t>Collective leadership and teams</a:t>
            </a:r>
          </a:p>
          <a:p>
            <a:pPr marL="771525" indent="-771525">
              <a:buFont typeface="Arial"/>
              <a:buAutoNum type="arabicPeriod"/>
            </a:pPr>
            <a:r>
              <a:rPr lang="en-US" b="0" dirty="0" smtClean="0"/>
              <a:t>Sharing our learning</a:t>
            </a:r>
          </a:p>
        </p:txBody>
      </p:sp>
    </p:spTree>
    <p:extLst>
      <p:ext uri="{BB962C8B-B14F-4D97-AF65-F5344CB8AC3E}">
        <p14:creationId xmlns:p14="http://schemas.microsoft.com/office/powerpoint/2010/main" val="427762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3"/>
          <p:cNvSpPr>
            <a:spLocks noGrp="1"/>
          </p:cNvSpPr>
          <p:nvPr>
            <p:ph type="title"/>
          </p:nvPr>
        </p:nvSpPr>
        <p:spPr>
          <a:xfrm>
            <a:off x="1593376" y="273476"/>
            <a:ext cx="12344400" cy="1348355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sz="7200" b="0" dirty="0" smtClean="0"/>
              <a:t>Two </a:t>
            </a:r>
            <a:r>
              <a:rPr lang="en-US" sz="7200" b="0" dirty="0"/>
              <a:t>Overall </a:t>
            </a:r>
            <a:r>
              <a:rPr lang="en-US" sz="7200" b="0" dirty="0" smtClean="0"/>
              <a:t>Findings</a:t>
            </a:r>
            <a:endParaRPr lang="en-US" sz="7200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05119" y="2039313"/>
            <a:ext cx="12883284" cy="8247687"/>
          </a:xfrm>
        </p:spPr>
        <p:txBody>
          <a:bodyPr>
            <a:normAutofit/>
          </a:bodyPr>
          <a:lstStyle/>
          <a:p>
            <a:pPr marL="914400" indent="-914400">
              <a:lnSpc>
                <a:spcPct val="130000"/>
              </a:lnSpc>
              <a:buFont typeface="+mj-lt"/>
              <a:buAutoNum type="arabicPeriod"/>
              <a:defRPr/>
            </a:pPr>
            <a:r>
              <a:rPr lang="en-US" sz="5600" b="0" dirty="0" smtClean="0">
                <a:solidFill>
                  <a:schemeClr val="tx1">
                    <a:lumMod val="75000"/>
                  </a:schemeClr>
                </a:solidFill>
              </a:rPr>
              <a:t>Collective </a:t>
            </a:r>
            <a:r>
              <a:rPr lang="en-US" sz="5600" b="0" dirty="0">
                <a:solidFill>
                  <a:schemeClr val="tx1">
                    <a:lumMod val="75000"/>
                  </a:schemeClr>
                </a:solidFill>
              </a:rPr>
              <a:t>leadership (collective capacity) has a stronger influence on student learning than any individual source of leadership.</a:t>
            </a:r>
          </a:p>
          <a:p>
            <a:pPr marL="914400" indent="-914400">
              <a:lnSpc>
                <a:spcPct val="130000"/>
              </a:lnSpc>
              <a:buFont typeface="+mj-lt"/>
              <a:buAutoNum type="arabicPeriod"/>
              <a:defRPr/>
            </a:pPr>
            <a:r>
              <a:rPr lang="en-US" sz="5600" b="0" dirty="0" smtClean="0">
                <a:solidFill>
                  <a:schemeClr val="tx1">
                    <a:lumMod val="75000"/>
                  </a:schemeClr>
                </a:solidFill>
              </a:rPr>
              <a:t>Higher-performing </a:t>
            </a:r>
            <a:r>
              <a:rPr lang="en-US" sz="5600" b="0" dirty="0">
                <a:solidFill>
                  <a:schemeClr val="tx1">
                    <a:lumMod val="75000"/>
                  </a:schemeClr>
                </a:solidFill>
              </a:rPr>
              <a:t>schools </a:t>
            </a:r>
            <a:r>
              <a:rPr lang="en-US" sz="5600" b="0" dirty="0" smtClean="0">
                <a:solidFill>
                  <a:schemeClr val="tx1">
                    <a:lumMod val="75000"/>
                  </a:schemeClr>
                </a:solidFill>
              </a:rPr>
              <a:t>award greater </a:t>
            </a:r>
            <a:r>
              <a:rPr lang="en-US" sz="5600" b="0" dirty="0">
                <a:solidFill>
                  <a:schemeClr val="tx1">
                    <a:lumMod val="75000"/>
                  </a:schemeClr>
                </a:solidFill>
              </a:rPr>
              <a:t>influence to </a:t>
            </a:r>
            <a:r>
              <a:rPr lang="en-US" sz="5600" b="0" dirty="0">
                <a:solidFill>
                  <a:srgbClr val="0000FF"/>
                </a:solidFill>
              </a:rPr>
              <a:t>teacher teams</a:t>
            </a:r>
          </a:p>
          <a:p>
            <a:pPr marL="1114425" indent="-1114425">
              <a:lnSpc>
                <a:spcPct val="130000"/>
              </a:lnSpc>
              <a:buNone/>
              <a:defRPr/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4692" name="TextBox 4"/>
          <p:cNvSpPr txBox="1">
            <a:spLocks noChangeArrowheads="1"/>
          </p:cNvSpPr>
          <p:nvPr/>
        </p:nvSpPr>
        <p:spPr bwMode="auto">
          <a:xfrm>
            <a:off x="13836535" y="9592520"/>
            <a:ext cx="433092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dirty="0">
                <a:solidFill>
                  <a:srgbClr val="000000"/>
                </a:solidFill>
              </a:rPr>
              <a:t>Seashore Louis et. al, 2010</a:t>
            </a:r>
          </a:p>
        </p:txBody>
      </p:sp>
      <p:pic>
        <p:nvPicPr>
          <p:cNvPr id="5" name="Picture 4" descr="findin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4186645" y="134016"/>
            <a:ext cx="3821576" cy="3045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01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2D65D-FFCE-BF48-B6CD-2E40E2667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4" y="411957"/>
            <a:ext cx="17602200" cy="1714500"/>
          </a:xfrm>
        </p:spPr>
        <p:txBody>
          <a:bodyPr>
            <a:noAutofit/>
          </a:bodyPr>
          <a:lstStyle/>
          <a:p>
            <a:r>
              <a:rPr lang="en-US" sz="6200" b="0" dirty="0"/>
              <a:t>You need more leaders to change the whole </a:t>
            </a:r>
            <a:r>
              <a:rPr lang="en-US" sz="6200" b="0" dirty="0" smtClean="0"/>
              <a:t>school.</a:t>
            </a:r>
            <a:endParaRPr lang="en-US" sz="62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8E0A5-973F-DB4E-A38D-1DC2F3121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0062" y="5797285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0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2D65D-FFCE-BF48-B6CD-2E40E2667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4" y="411957"/>
            <a:ext cx="17602200" cy="1714500"/>
          </a:xfrm>
        </p:spPr>
        <p:txBody>
          <a:bodyPr>
            <a:noAutofit/>
          </a:bodyPr>
          <a:lstStyle/>
          <a:p>
            <a:r>
              <a:rPr lang="en-US" sz="6200" b="0" dirty="0"/>
              <a:t>You need more leaders to change the whole </a:t>
            </a:r>
            <a:r>
              <a:rPr lang="en-US" sz="6200" b="0" dirty="0" smtClean="0"/>
              <a:t>school.</a:t>
            </a:r>
            <a:endParaRPr lang="en-US" sz="6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4DA0B-C2FA-6043-A6F2-7C36583E1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270" y="2249678"/>
            <a:ext cx="16662512" cy="431489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5200" b="0" dirty="0"/>
              <a:t>Principals have more limited credibility when it comes to teaching and </a:t>
            </a:r>
            <a:r>
              <a:rPr lang="en-US" sz="5200" b="0" dirty="0" smtClean="0"/>
              <a:t>learning.</a:t>
            </a:r>
            <a:endParaRPr lang="en-US" sz="52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8E0A5-973F-DB4E-A38D-1DC2F3121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0062" y="5797285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2D65D-FFCE-BF48-B6CD-2E40E2667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4" y="411957"/>
            <a:ext cx="17602200" cy="1714500"/>
          </a:xfrm>
        </p:spPr>
        <p:txBody>
          <a:bodyPr>
            <a:noAutofit/>
          </a:bodyPr>
          <a:lstStyle/>
          <a:p>
            <a:r>
              <a:rPr lang="en-US" sz="6200" b="0" dirty="0"/>
              <a:t>You need more leaders to change the whole </a:t>
            </a:r>
            <a:r>
              <a:rPr lang="en-US" sz="6200" b="0" dirty="0" smtClean="0"/>
              <a:t>school.</a:t>
            </a:r>
            <a:endParaRPr lang="en-US" sz="6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4DA0B-C2FA-6043-A6F2-7C36583E1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270" y="2249678"/>
            <a:ext cx="16662512" cy="431489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5200" b="0" dirty="0"/>
              <a:t>Principals have more limited credibility when it comes to teaching and </a:t>
            </a:r>
            <a:r>
              <a:rPr lang="en-US" sz="5200" b="0" dirty="0" smtClean="0"/>
              <a:t>learning.</a:t>
            </a:r>
            <a:endParaRPr lang="en-US" sz="5200" b="0" dirty="0"/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5200" b="0" dirty="0"/>
              <a:t>Teachers trust each other more than </a:t>
            </a:r>
            <a:r>
              <a:rPr lang="en-US" sz="5200" b="0" dirty="0" smtClean="0"/>
              <a:t>principals.</a:t>
            </a:r>
            <a:endParaRPr lang="en-US" sz="52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8E0A5-973F-DB4E-A38D-1DC2F3121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0062" y="5797285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7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2D65D-FFCE-BF48-B6CD-2E40E2667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094" y="411957"/>
            <a:ext cx="17602200" cy="1714500"/>
          </a:xfrm>
        </p:spPr>
        <p:txBody>
          <a:bodyPr>
            <a:noAutofit/>
          </a:bodyPr>
          <a:lstStyle/>
          <a:p>
            <a:r>
              <a:rPr lang="en-US" sz="6200" b="0" dirty="0"/>
              <a:t>You need more leaders to change the whole </a:t>
            </a:r>
            <a:r>
              <a:rPr lang="en-US" sz="6200" b="0" dirty="0" smtClean="0"/>
              <a:t>school.</a:t>
            </a:r>
            <a:endParaRPr lang="en-US" sz="6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4DA0B-C2FA-6043-A6F2-7C36583E1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270" y="2249678"/>
            <a:ext cx="16662512" cy="431489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5200" b="0" dirty="0"/>
              <a:t>Principals have more limited credibility when it comes to teaching and </a:t>
            </a:r>
            <a:r>
              <a:rPr lang="en-US" sz="5200" b="0" dirty="0" smtClean="0"/>
              <a:t>learning.</a:t>
            </a:r>
            <a:endParaRPr lang="en-US" sz="5200" b="0" dirty="0"/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5200" b="0" dirty="0"/>
              <a:t>Teachers trust each other more than </a:t>
            </a:r>
            <a:r>
              <a:rPr lang="en-US" sz="5200" b="0" dirty="0" smtClean="0"/>
              <a:t>principals.</a:t>
            </a:r>
            <a:endParaRPr lang="en-US" sz="5200" b="0" dirty="0"/>
          </a:p>
          <a:p>
            <a:pPr>
              <a:spcBef>
                <a:spcPts val="0"/>
              </a:spcBef>
              <a:spcAft>
                <a:spcPts val="3600"/>
              </a:spcAft>
            </a:pPr>
            <a:r>
              <a:rPr lang="en-US" sz="5200" b="0" dirty="0"/>
              <a:t>Teachers need to lead this change </a:t>
            </a:r>
            <a:r>
              <a:rPr lang="en-US" sz="5200" b="0" dirty="0" smtClean="0"/>
              <a:t>work.</a:t>
            </a:r>
            <a:endParaRPr lang="en-US" sz="52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8E0A5-973F-DB4E-A38D-1DC2F3121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0062" y="5797285"/>
            <a:ext cx="4267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9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6F2460C-F402-7B4A-B6A0-B6224B4DB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-346584"/>
            <a:ext cx="27432000" cy="76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05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389B136-9F8A-914B-8241-9BAEE010AD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425762"/>
              </p:ext>
            </p:extLst>
          </p:nvPr>
        </p:nvGraphicFramePr>
        <p:xfrm>
          <a:off x="3016153" y="696037"/>
          <a:ext cx="12303457" cy="9427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r:id="rId3" imgW="4572000" imgH="3429000" progId="PowerPoint.Slide.8">
                  <p:embed/>
                </p:oleObj>
              </mc:Choice>
              <mc:Fallback>
                <p:oleObj r:id="rId3" imgW="4572000" imgH="3429000" progId="PowerPoint.Slid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6153" y="696037"/>
                        <a:ext cx="12303457" cy="94271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947DBFB-2710-7A44-982A-4A67286592BC}"/>
              </a:ext>
            </a:extLst>
          </p:cNvPr>
          <p:cNvSpPr txBox="1"/>
          <p:nvPr/>
        </p:nvSpPr>
        <p:spPr>
          <a:xfrm>
            <a:off x="15675499" y="9569230"/>
            <a:ext cx="23796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Reeves (2008)</a:t>
            </a:r>
          </a:p>
        </p:txBody>
      </p:sp>
    </p:spTree>
    <p:extLst>
      <p:ext uri="{BB962C8B-B14F-4D97-AF65-F5344CB8AC3E}">
        <p14:creationId xmlns:p14="http://schemas.microsoft.com/office/powerpoint/2010/main" val="304629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EC0E7-4DF4-F045-A477-33A5DF4F3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8124"/>
            <a:ext cx="16459200" cy="1714500"/>
          </a:xfrm>
        </p:spPr>
        <p:txBody>
          <a:bodyPr>
            <a:normAutofit/>
          </a:bodyPr>
          <a:lstStyle/>
          <a:p>
            <a:r>
              <a:rPr lang="en-US" sz="8000" b="0" dirty="0"/>
              <a:t>You won’t make it alone!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BE27A-8D3E-674E-AD6A-1B562EB3E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4411" y="5459105"/>
            <a:ext cx="4754885" cy="482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8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EC0E7-4DF4-F045-A477-33A5DF4F3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8124"/>
            <a:ext cx="16459200" cy="1714500"/>
          </a:xfrm>
        </p:spPr>
        <p:txBody>
          <a:bodyPr>
            <a:normAutofit/>
          </a:bodyPr>
          <a:lstStyle/>
          <a:p>
            <a:r>
              <a:rPr lang="en-US" sz="8000" b="0" dirty="0"/>
              <a:t>You won’t make it alone!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02BAA-DB73-1A42-A0FA-DF72C227C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382" y="1894079"/>
            <a:ext cx="16069235" cy="57169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b="0" dirty="0"/>
              <a:t>Change requires a range of knowledge and </a:t>
            </a:r>
            <a:r>
              <a:rPr lang="en-US" b="0" dirty="0" smtClean="0"/>
              <a:t>skills</a:t>
            </a: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BE27A-8D3E-674E-AD6A-1B562EB3E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4411" y="5459105"/>
            <a:ext cx="4754885" cy="482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94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EC0E7-4DF4-F045-A477-33A5DF4F3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8124"/>
            <a:ext cx="16459200" cy="1714500"/>
          </a:xfrm>
        </p:spPr>
        <p:txBody>
          <a:bodyPr>
            <a:normAutofit/>
          </a:bodyPr>
          <a:lstStyle/>
          <a:p>
            <a:r>
              <a:rPr lang="en-US" sz="8000" b="0" dirty="0"/>
              <a:t>You won’t make it alone!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02BAA-DB73-1A42-A0FA-DF72C227C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382" y="1894079"/>
            <a:ext cx="16069235" cy="57169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b="0" dirty="0"/>
              <a:t>Change requires a range of knowledge and skills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b="0" dirty="0"/>
              <a:t>There is too much Information to process </a:t>
            </a:r>
            <a:r>
              <a:rPr lang="en-US" b="0" dirty="0" smtClean="0"/>
              <a:t>alone</a:t>
            </a: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BE27A-8D3E-674E-AD6A-1B562EB3E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4411" y="5459105"/>
            <a:ext cx="4754885" cy="482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4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EC0E7-4DF4-F045-A477-33A5DF4F3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8124"/>
            <a:ext cx="16459200" cy="1714500"/>
          </a:xfrm>
        </p:spPr>
        <p:txBody>
          <a:bodyPr>
            <a:normAutofit/>
          </a:bodyPr>
          <a:lstStyle/>
          <a:p>
            <a:r>
              <a:rPr lang="en-US" sz="8000" b="0" dirty="0"/>
              <a:t>You won’t make it alone!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02BAA-DB73-1A42-A0FA-DF72C227C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382" y="1894079"/>
            <a:ext cx="16069235" cy="57169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b="0" dirty="0"/>
              <a:t>Change requires a range of knowledge and skills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b="0" dirty="0"/>
              <a:t>There is too much Information to process alone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b="0" dirty="0"/>
              <a:t>You need different perspectives and </a:t>
            </a:r>
            <a:r>
              <a:rPr lang="en-US" b="0" dirty="0" smtClean="0"/>
              <a:t>solutions</a:t>
            </a: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BE27A-8D3E-674E-AD6A-1B562EB3E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4411" y="5459105"/>
            <a:ext cx="4754885" cy="482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0" y="0"/>
            <a:ext cx="18288000" cy="1200150"/>
          </a:xfrm>
          <a:prstGeom prst="rect">
            <a:avLst/>
          </a:prstGeom>
          <a:solidFill>
            <a:srgbClr val="61A8B6"/>
          </a:solidFill>
          <a:ln w="57150">
            <a:solidFill>
              <a:srgbClr val="365073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Outcomes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1452281" y="1944063"/>
            <a:ext cx="15383437" cy="67561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14425" indent="-428625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685800" rtl="0" eaLnBrk="1" latinLnBrk="0" hangingPunct="1">
              <a:spcBef>
                <a:spcPct val="20000"/>
              </a:spcBef>
              <a:buFont typeface="Arial"/>
              <a:buChar char="–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685800" rtl="0" eaLnBrk="1" latinLnBrk="0" hangingPunct="1">
              <a:spcBef>
                <a:spcPct val="20000"/>
              </a:spcBef>
              <a:buFont typeface="Arial"/>
              <a:buChar char="»"/>
              <a:defRPr sz="6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6858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0" smtClean="0"/>
              <a:t>Participants will understand the importance of… </a:t>
            </a:r>
          </a:p>
          <a:p>
            <a:pPr marL="771525" indent="-771525">
              <a:buFont typeface="Arial"/>
              <a:buAutoNum type="arabicPeriod"/>
            </a:pPr>
            <a:r>
              <a:rPr lang="en-US" b="0" smtClean="0"/>
              <a:t>Focus</a:t>
            </a:r>
          </a:p>
          <a:p>
            <a:pPr marL="771525" indent="-771525">
              <a:buFont typeface="Arial"/>
              <a:buAutoNum type="arabicPeriod"/>
            </a:pPr>
            <a:r>
              <a:rPr lang="en-US" b="0" smtClean="0"/>
              <a:t>Leading teacher learning</a:t>
            </a:r>
          </a:p>
          <a:p>
            <a:pPr marL="771525" indent="-771525">
              <a:buFont typeface="Arial"/>
              <a:buAutoNum type="arabicPeriod"/>
            </a:pPr>
            <a:r>
              <a:rPr lang="en-US" b="0" smtClean="0"/>
              <a:t>Collective leadership and teams</a:t>
            </a:r>
          </a:p>
          <a:p>
            <a:pPr marL="771525" indent="-771525">
              <a:buFont typeface="Arial"/>
              <a:buAutoNum type="arabicPeriod"/>
            </a:pPr>
            <a:r>
              <a:rPr lang="en-US" b="0" smtClean="0"/>
              <a:t>Sharing our learning</a:t>
            </a:r>
          </a:p>
          <a:p>
            <a:pPr marL="771525" indent="-771525">
              <a:buFont typeface="Arial"/>
              <a:buAutoNum type="arabicPeriod"/>
            </a:pPr>
            <a:r>
              <a:rPr lang="en-US" b="0" smtClean="0"/>
              <a:t>Classroom Observations and Coaching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27377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EC0E7-4DF4-F045-A477-33A5DF4F3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88124"/>
            <a:ext cx="16459200" cy="1714500"/>
          </a:xfrm>
        </p:spPr>
        <p:txBody>
          <a:bodyPr>
            <a:normAutofit/>
          </a:bodyPr>
          <a:lstStyle/>
          <a:p>
            <a:r>
              <a:rPr lang="en-US" sz="8000" b="0" dirty="0"/>
              <a:t>You won’t make it alone!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F02BAA-DB73-1A42-A0FA-DF72C227C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9382" y="1894079"/>
            <a:ext cx="16069235" cy="571695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b="0" dirty="0"/>
              <a:t>Change requires a range of knowledge and skills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b="0" dirty="0"/>
              <a:t>There is too much Information to process alone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b="0" dirty="0"/>
              <a:t>You need different perspectives and solutions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b="0" dirty="0"/>
              <a:t>You need more </a:t>
            </a:r>
            <a:r>
              <a:rPr lang="en-US" b="0" dirty="0" smtClean="0"/>
              <a:t>credibility </a:t>
            </a:r>
            <a:r>
              <a:rPr lang="en-US" b="0" dirty="0"/>
              <a:t>and </a:t>
            </a:r>
            <a:r>
              <a:rPr lang="en-US" b="0" dirty="0" smtClean="0"/>
              <a:t>skills </a:t>
            </a: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5BE27A-8D3E-674E-AD6A-1B562EB3E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4411" y="5459105"/>
            <a:ext cx="4754885" cy="482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2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2F4B2-8A3A-3440-A9E3-0F9BD72AE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69"/>
            <a:ext cx="16459200" cy="1714500"/>
          </a:xfrm>
        </p:spPr>
        <p:txBody>
          <a:bodyPr>
            <a:normAutofit/>
          </a:bodyPr>
          <a:lstStyle/>
          <a:p>
            <a:r>
              <a:rPr lang="en-US" sz="7200" b="0" dirty="0"/>
              <a:t>Developing </a:t>
            </a:r>
            <a:r>
              <a:rPr lang="en-US" sz="7200" b="0" dirty="0" smtClean="0"/>
              <a:t>More Leaders</a:t>
            </a:r>
            <a:endParaRPr lang="en-US" sz="72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E7B82-D15E-E244-8A9A-A87D158C2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309" y="6222506"/>
            <a:ext cx="7295382" cy="35535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336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2F4B2-8A3A-3440-A9E3-0F9BD72AE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69"/>
            <a:ext cx="16459200" cy="1714500"/>
          </a:xfrm>
        </p:spPr>
        <p:txBody>
          <a:bodyPr>
            <a:normAutofit/>
          </a:bodyPr>
          <a:lstStyle/>
          <a:p>
            <a:r>
              <a:rPr lang="en-US" sz="7200" b="0" dirty="0"/>
              <a:t>Developing </a:t>
            </a:r>
            <a:r>
              <a:rPr lang="en-US" sz="7200" b="0" dirty="0" smtClean="0"/>
              <a:t>More Leaders</a:t>
            </a:r>
            <a:endParaRPr lang="en-US" sz="7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EFC1A-6E43-A44A-9A21-5EE56278C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447" y="1588575"/>
            <a:ext cx="15975106" cy="4333140"/>
          </a:xfrm>
        </p:spPr>
        <p:txBody>
          <a:bodyPr>
            <a:normAutofit/>
          </a:bodyPr>
          <a:lstStyle/>
          <a:p>
            <a:r>
              <a:rPr lang="en-US" b="0" dirty="0"/>
              <a:t>Principals need to first select/develop more leaders on the </a:t>
            </a:r>
            <a:r>
              <a:rPr lang="en-US" b="0" dirty="0" smtClean="0"/>
              <a:t>BLT.</a:t>
            </a: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E7B82-D15E-E244-8A9A-A87D158C2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309" y="6222506"/>
            <a:ext cx="7295382" cy="35535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8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2F4B2-8A3A-3440-A9E3-0F9BD72AE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5269"/>
            <a:ext cx="16459200" cy="1714500"/>
          </a:xfrm>
        </p:spPr>
        <p:txBody>
          <a:bodyPr>
            <a:normAutofit/>
          </a:bodyPr>
          <a:lstStyle/>
          <a:p>
            <a:r>
              <a:rPr lang="en-US" sz="7200" b="0" dirty="0"/>
              <a:t>Developing </a:t>
            </a:r>
            <a:r>
              <a:rPr lang="en-US" sz="7200" b="0" dirty="0" smtClean="0"/>
              <a:t>More Leaders</a:t>
            </a:r>
            <a:endParaRPr lang="en-US" sz="7200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EFC1A-6E43-A44A-9A21-5EE56278C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447" y="1588575"/>
            <a:ext cx="15975106" cy="4333140"/>
          </a:xfrm>
        </p:spPr>
        <p:txBody>
          <a:bodyPr>
            <a:normAutofit/>
          </a:bodyPr>
          <a:lstStyle/>
          <a:p>
            <a:r>
              <a:rPr lang="en-US" b="0" dirty="0"/>
              <a:t>Principals need to first select/develop more leaders on the </a:t>
            </a:r>
            <a:r>
              <a:rPr lang="en-US" b="0" dirty="0" smtClean="0"/>
              <a:t>BLT.</a:t>
            </a:r>
            <a:endParaRPr lang="en-US" b="0" dirty="0"/>
          </a:p>
          <a:p>
            <a:r>
              <a:rPr lang="en-US" b="0" dirty="0"/>
              <a:t>BLT members need to identify and develop more leaders from the </a:t>
            </a:r>
            <a:r>
              <a:rPr lang="en-US" b="0" dirty="0" smtClean="0"/>
              <a:t>TBTs.</a:t>
            </a: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E7B82-D15E-E244-8A9A-A87D158C2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6309" y="6222506"/>
            <a:ext cx="7295382" cy="355355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869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6727D-70F2-3345-9DB6-03F61B947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750" dirty="0"/>
              <a:t>The most effective way to develop more leaders is through..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34" y="2726621"/>
            <a:ext cx="10737557" cy="816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6727D-70F2-3345-9DB6-03F61B947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750" dirty="0"/>
              <a:t>The most effective way to develop more leaders is through..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087334" y="2726621"/>
            <a:ext cx="10737557" cy="8160543"/>
            <a:chOff x="4087334" y="2126457"/>
            <a:chExt cx="10737557" cy="81605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7334" y="2126457"/>
              <a:ext cx="10737557" cy="816054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447082" y="5606564"/>
              <a:ext cx="100180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7200" dirty="0" smtClean="0">
                  <a:solidFill>
                    <a:schemeClr val="bg1"/>
                  </a:solidFill>
                </a:rPr>
                <a:t>Building Leadership Team</a:t>
              </a:r>
              <a:endParaRPr lang="en-US" sz="7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31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B556-AFE4-9F41-8C11-6024B561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-28914"/>
            <a:ext cx="12344400" cy="1714500"/>
          </a:xfrm>
        </p:spPr>
        <p:txBody>
          <a:bodyPr/>
          <a:lstStyle/>
          <a:p>
            <a:r>
              <a:rPr lang="en-US" b="0" dirty="0"/>
              <a:t>Opinion </a:t>
            </a:r>
            <a:r>
              <a:rPr lang="en-US" b="0" dirty="0" smtClean="0"/>
              <a:t>Leaders</a:t>
            </a: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7A2CF-6B7A-D541-9E8B-492D2EC4A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990" y="6839579"/>
            <a:ext cx="2176169" cy="2916481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8F60BC-EFD6-BA48-A804-735EC42E4555}"/>
              </a:ext>
            </a:extLst>
          </p:cNvPr>
          <p:cNvSpPr txBox="1"/>
          <p:nvPr/>
        </p:nvSpPr>
        <p:spPr>
          <a:xfrm>
            <a:off x="6342645" y="9245794"/>
            <a:ext cx="25313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Rogers, </a:t>
            </a:r>
            <a:r>
              <a:rPr lang="en-US" sz="3000" dirty="0"/>
              <a:t>(2003)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E37BC0-C2CD-9941-8CF6-23F6512D2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123" y="6839579"/>
            <a:ext cx="2356687" cy="2893424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A884647E-612A-8740-AABD-7D53E2120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7174" y="9121711"/>
            <a:ext cx="319844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3000" dirty="0"/>
              <a:t>Kotter, (1996,2012)</a:t>
            </a:r>
          </a:p>
        </p:txBody>
      </p:sp>
    </p:spTree>
    <p:extLst>
      <p:ext uri="{BB962C8B-B14F-4D97-AF65-F5344CB8AC3E}">
        <p14:creationId xmlns:p14="http://schemas.microsoft.com/office/powerpoint/2010/main" val="29584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B556-AFE4-9F41-8C11-6024B561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-28914"/>
            <a:ext cx="12344400" cy="1714500"/>
          </a:xfrm>
        </p:spPr>
        <p:txBody>
          <a:bodyPr/>
          <a:lstStyle/>
          <a:p>
            <a:r>
              <a:rPr lang="en-US" b="0" dirty="0"/>
              <a:t>Opinion </a:t>
            </a:r>
            <a:r>
              <a:rPr lang="en-US" b="0" dirty="0" smtClean="0"/>
              <a:t>Leaders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18C3F-855A-FF44-A925-2890A9F89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491" y="1494170"/>
            <a:ext cx="16936608" cy="4973865"/>
          </a:xfrm>
        </p:spPr>
        <p:txBody>
          <a:bodyPr vert="horz" lIns="137160" tIns="68580" rIns="137160" bIns="6858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b="0" dirty="0"/>
              <a:t>Expertise, knowledge and </a:t>
            </a:r>
            <a:r>
              <a:rPr lang="en-US" sz="4000" b="0" dirty="0" smtClean="0"/>
              <a:t>skills</a:t>
            </a:r>
            <a:endParaRPr lang="en-US" sz="40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7A2CF-6B7A-D541-9E8B-492D2EC4A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990" y="6839579"/>
            <a:ext cx="2176169" cy="2916481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8F60BC-EFD6-BA48-A804-735EC42E4555}"/>
              </a:ext>
            </a:extLst>
          </p:cNvPr>
          <p:cNvSpPr txBox="1"/>
          <p:nvPr/>
        </p:nvSpPr>
        <p:spPr>
          <a:xfrm>
            <a:off x="6342645" y="9245794"/>
            <a:ext cx="25313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Rogers, </a:t>
            </a:r>
            <a:r>
              <a:rPr lang="en-US" sz="3000" dirty="0"/>
              <a:t>(2003)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E37BC0-C2CD-9941-8CF6-23F6512D2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123" y="6839579"/>
            <a:ext cx="2356687" cy="2893424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A884647E-612A-8740-AABD-7D53E2120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7174" y="9121711"/>
            <a:ext cx="319844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3000" dirty="0"/>
              <a:t>Kotter, (1996,2012)</a:t>
            </a:r>
          </a:p>
        </p:txBody>
      </p:sp>
    </p:spTree>
    <p:extLst>
      <p:ext uri="{BB962C8B-B14F-4D97-AF65-F5344CB8AC3E}">
        <p14:creationId xmlns:p14="http://schemas.microsoft.com/office/powerpoint/2010/main" val="351597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B556-AFE4-9F41-8C11-6024B561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-28914"/>
            <a:ext cx="12344400" cy="1714500"/>
          </a:xfrm>
        </p:spPr>
        <p:txBody>
          <a:bodyPr/>
          <a:lstStyle/>
          <a:p>
            <a:r>
              <a:rPr lang="en-US" b="0" dirty="0"/>
              <a:t>Opinion </a:t>
            </a:r>
            <a:r>
              <a:rPr lang="en-US" b="0" dirty="0" smtClean="0"/>
              <a:t>Leaders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18C3F-855A-FF44-A925-2890A9F89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491" y="1494170"/>
            <a:ext cx="16936608" cy="4973865"/>
          </a:xfrm>
        </p:spPr>
        <p:txBody>
          <a:bodyPr vert="horz" lIns="137160" tIns="68580" rIns="137160" bIns="6858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b="0" dirty="0"/>
              <a:t>Expertise, knowledge and skills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b="0" dirty="0"/>
              <a:t>High credibility: </a:t>
            </a:r>
            <a:r>
              <a:rPr lang="en-US" sz="4000" b="0" dirty="0" smtClean="0"/>
              <a:t>They </a:t>
            </a:r>
            <a:r>
              <a:rPr lang="en-US" sz="4000" b="0" dirty="0"/>
              <a:t>are who people go to for advice, opinions, or </a:t>
            </a:r>
            <a:r>
              <a:rPr lang="en-US" sz="4000" b="0" dirty="0" smtClean="0"/>
              <a:t>guidance.</a:t>
            </a:r>
            <a:endParaRPr lang="en-US" sz="40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7A2CF-6B7A-D541-9E8B-492D2EC4A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990" y="6839579"/>
            <a:ext cx="2176169" cy="2916481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8F60BC-EFD6-BA48-A804-735EC42E4555}"/>
              </a:ext>
            </a:extLst>
          </p:cNvPr>
          <p:cNvSpPr txBox="1"/>
          <p:nvPr/>
        </p:nvSpPr>
        <p:spPr>
          <a:xfrm>
            <a:off x="6342645" y="9245794"/>
            <a:ext cx="25313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Rogers, </a:t>
            </a:r>
            <a:r>
              <a:rPr lang="en-US" sz="3000" dirty="0"/>
              <a:t>(2003)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E37BC0-C2CD-9941-8CF6-23F6512D2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123" y="6839579"/>
            <a:ext cx="2356687" cy="2893424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A884647E-612A-8740-AABD-7D53E2120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7174" y="9121711"/>
            <a:ext cx="319844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3000" dirty="0"/>
              <a:t>Kotter, (1996,2012)</a:t>
            </a:r>
          </a:p>
        </p:txBody>
      </p:sp>
    </p:spTree>
    <p:extLst>
      <p:ext uri="{BB962C8B-B14F-4D97-AF65-F5344CB8AC3E}">
        <p14:creationId xmlns:p14="http://schemas.microsoft.com/office/powerpoint/2010/main" val="730504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B556-AFE4-9F41-8C11-6024B561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-28914"/>
            <a:ext cx="12344400" cy="1714500"/>
          </a:xfrm>
        </p:spPr>
        <p:txBody>
          <a:bodyPr/>
          <a:lstStyle/>
          <a:p>
            <a:r>
              <a:rPr lang="en-US" b="0" dirty="0"/>
              <a:t>Opinion </a:t>
            </a:r>
            <a:r>
              <a:rPr lang="en-US" b="0" dirty="0" smtClean="0"/>
              <a:t>Leaders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18C3F-855A-FF44-A925-2890A9F89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491" y="1494170"/>
            <a:ext cx="16936608" cy="4973865"/>
          </a:xfrm>
        </p:spPr>
        <p:txBody>
          <a:bodyPr vert="horz" lIns="137160" tIns="68580" rIns="137160" bIns="6858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b="0" dirty="0"/>
              <a:t>Expertise, knowledge and skills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b="0" dirty="0"/>
              <a:t>High credibility: </a:t>
            </a:r>
            <a:r>
              <a:rPr lang="en-US" sz="4000" b="0" dirty="0" smtClean="0"/>
              <a:t>They </a:t>
            </a:r>
            <a:r>
              <a:rPr lang="en-US" sz="4000" b="0" dirty="0"/>
              <a:t>are who people go to for advice, opinions, or </a:t>
            </a:r>
            <a:r>
              <a:rPr lang="en-US" sz="4000" b="0" dirty="0" smtClean="0"/>
              <a:t>guidance.</a:t>
            </a:r>
            <a:endParaRPr lang="en-US" sz="4000" b="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b="0" dirty="0"/>
              <a:t>Thought leaders, influential and respected members of the </a:t>
            </a:r>
            <a:r>
              <a:rPr lang="en-US" sz="4000" b="0" dirty="0" smtClean="0"/>
              <a:t>community</a:t>
            </a:r>
            <a:endParaRPr lang="en-US" sz="40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7A2CF-6B7A-D541-9E8B-492D2EC4A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990" y="6839579"/>
            <a:ext cx="2176169" cy="2916481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8F60BC-EFD6-BA48-A804-735EC42E4555}"/>
              </a:ext>
            </a:extLst>
          </p:cNvPr>
          <p:cNvSpPr txBox="1"/>
          <p:nvPr/>
        </p:nvSpPr>
        <p:spPr>
          <a:xfrm>
            <a:off x="6342645" y="9245794"/>
            <a:ext cx="25313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Rogers, </a:t>
            </a:r>
            <a:r>
              <a:rPr lang="en-US" sz="3000" dirty="0"/>
              <a:t>(2003)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E37BC0-C2CD-9941-8CF6-23F6512D2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123" y="6839579"/>
            <a:ext cx="2356687" cy="2893424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A884647E-612A-8740-AABD-7D53E2120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7174" y="9121711"/>
            <a:ext cx="319844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3000" dirty="0"/>
              <a:t>Kotter, (1996,2012)</a:t>
            </a:r>
          </a:p>
        </p:txBody>
      </p:sp>
    </p:spTree>
    <p:extLst>
      <p:ext uri="{BB962C8B-B14F-4D97-AF65-F5344CB8AC3E}">
        <p14:creationId xmlns:p14="http://schemas.microsoft.com/office/powerpoint/2010/main" val="408888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8287999" cy="2205038"/>
          </a:xfrm>
        </p:spPr>
        <p:txBody>
          <a:bodyPr>
            <a:normAutofit/>
          </a:bodyPr>
          <a:lstStyle/>
          <a:p>
            <a:r>
              <a:rPr lang="en-US" b="0" dirty="0" smtClean="0"/>
              <a:t>If </a:t>
            </a:r>
            <a:r>
              <a:rPr lang="en-US" b="0" dirty="0"/>
              <a:t>you don’t know what is working</a:t>
            </a:r>
            <a:r>
              <a:rPr lang="is-IS" b="0" dirty="0"/>
              <a:t>…</a:t>
            </a:r>
            <a:endParaRPr lang="en-US" b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98" y="2021222"/>
            <a:ext cx="6629401" cy="5807356"/>
          </a:xfrm>
          <a:prstGeom prst="rect">
            <a:avLst/>
          </a:prstGeom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B556-AFE4-9F41-8C11-6024B561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-28914"/>
            <a:ext cx="12344400" cy="1714500"/>
          </a:xfrm>
        </p:spPr>
        <p:txBody>
          <a:bodyPr/>
          <a:lstStyle/>
          <a:p>
            <a:r>
              <a:rPr lang="en-US" b="0" dirty="0"/>
              <a:t>Opinion </a:t>
            </a:r>
            <a:r>
              <a:rPr lang="en-US" b="0" dirty="0" smtClean="0"/>
              <a:t>Leaders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18C3F-855A-FF44-A925-2890A9F89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491" y="1494170"/>
            <a:ext cx="16936608" cy="4973865"/>
          </a:xfrm>
        </p:spPr>
        <p:txBody>
          <a:bodyPr vert="horz" lIns="137160" tIns="68580" rIns="137160" bIns="6858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b="0" dirty="0"/>
              <a:t>Expertise, knowledge and skills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b="0" dirty="0"/>
              <a:t>High credibility: </a:t>
            </a:r>
            <a:r>
              <a:rPr lang="en-US" sz="4000" b="0" dirty="0" smtClean="0"/>
              <a:t>They </a:t>
            </a:r>
            <a:r>
              <a:rPr lang="en-US" sz="4000" b="0" dirty="0"/>
              <a:t>are who people go to for advice, opinions, or </a:t>
            </a:r>
            <a:r>
              <a:rPr lang="en-US" sz="4000" b="0" dirty="0" smtClean="0"/>
              <a:t>guidance.</a:t>
            </a:r>
            <a:endParaRPr lang="en-US" sz="4000" b="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b="0" dirty="0"/>
              <a:t>Thought leaders, influential and respected members of the community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b="0" dirty="0"/>
              <a:t>Both leaders and team </a:t>
            </a:r>
            <a:r>
              <a:rPr lang="en-US" sz="4000" b="0" dirty="0" smtClean="0"/>
              <a:t>players</a:t>
            </a:r>
            <a:endParaRPr lang="en-US" sz="40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7A2CF-6B7A-D541-9E8B-492D2EC4A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990" y="6839579"/>
            <a:ext cx="2176169" cy="2916481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8F60BC-EFD6-BA48-A804-735EC42E4555}"/>
              </a:ext>
            </a:extLst>
          </p:cNvPr>
          <p:cNvSpPr txBox="1"/>
          <p:nvPr/>
        </p:nvSpPr>
        <p:spPr>
          <a:xfrm>
            <a:off x="6342645" y="9245794"/>
            <a:ext cx="25313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Rogers, </a:t>
            </a:r>
            <a:r>
              <a:rPr lang="en-US" sz="3000" dirty="0"/>
              <a:t>(2003)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E37BC0-C2CD-9941-8CF6-23F6512D2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123" y="6839579"/>
            <a:ext cx="2356687" cy="2893424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A884647E-612A-8740-AABD-7D53E2120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7174" y="9121711"/>
            <a:ext cx="319844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3000" dirty="0"/>
              <a:t>Kotter, (1996,2012)</a:t>
            </a:r>
          </a:p>
        </p:txBody>
      </p:sp>
    </p:spTree>
    <p:extLst>
      <p:ext uri="{BB962C8B-B14F-4D97-AF65-F5344CB8AC3E}">
        <p14:creationId xmlns:p14="http://schemas.microsoft.com/office/powerpoint/2010/main" val="405158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B556-AFE4-9F41-8C11-6024B561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-28914"/>
            <a:ext cx="12344400" cy="1714500"/>
          </a:xfrm>
        </p:spPr>
        <p:txBody>
          <a:bodyPr/>
          <a:lstStyle/>
          <a:p>
            <a:r>
              <a:rPr lang="en-US" b="0" dirty="0"/>
              <a:t>Opinion </a:t>
            </a:r>
            <a:r>
              <a:rPr lang="en-US" b="0" dirty="0" smtClean="0"/>
              <a:t>Leaders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18C3F-855A-FF44-A925-2890A9F89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491" y="1494170"/>
            <a:ext cx="16936608" cy="4973865"/>
          </a:xfrm>
        </p:spPr>
        <p:txBody>
          <a:bodyPr vert="horz" lIns="137160" tIns="68580" rIns="137160" bIns="6858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b="0" dirty="0"/>
              <a:t>Expertise, knowledge and skills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b="0" dirty="0"/>
              <a:t>High credibility: </a:t>
            </a:r>
            <a:r>
              <a:rPr lang="en-US" sz="4000" b="0" dirty="0" smtClean="0"/>
              <a:t>They </a:t>
            </a:r>
            <a:r>
              <a:rPr lang="en-US" sz="4000" b="0" dirty="0"/>
              <a:t>are who people go to for advice, opinions, or </a:t>
            </a:r>
            <a:r>
              <a:rPr lang="en-US" sz="4000" b="0" dirty="0" smtClean="0"/>
              <a:t>guidance.</a:t>
            </a:r>
            <a:endParaRPr lang="en-US" sz="4000" b="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b="0" dirty="0"/>
              <a:t>Thought leaders, influential and respected members of the community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b="0" dirty="0"/>
              <a:t>Both leaders and team players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b="0" dirty="0"/>
              <a:t>Avoid "snakes and </a:t>
            </a:r>
            <a:r>
              <a:rPr lang="en-US" sz="4000" b="0" dirty="0" smtClean="0"/>
              <a:t>egos“ (Kotter)</a:t>
            </a:r>
            <a:endParaRPr lang="en-US" sz="4000" b="0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7A2CF-6B7A-D541-9E8B-492D2EC4A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990" y="6839579"/>
            <a:ext cx="2176169" cy="2916481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8F60BC-EFD6-BA48-A804-735EC42E4555}"/>
              </a:ext>
            </a:extLst>
          </p:cNvPr>
          <p:cNvSpPr txBox="1"/>
          <p:nvPr/>
        </p:nvSpPr>
        <p:spPr>
          <a:xfrm>
            <a:off x="6342645" y="9245794"/>
            <a:ext cx="25313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Rogers, </a:t>
            </a:r>
            <a:r>
              <a:rPr lang="en-US" sz="3000" dirty="0"/>
              <a:t>(2003)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E37BC0-C2CD-9941-8CF6-23F6512D2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123" y="6839579"/>
            <a:ext cx="2356687" cy="2893424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A884647E-612A-8740-AABD-7D53E2120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7174" y="9121711"/>
            <a:ext cx="319844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3000" dirty="0"/>
              <a:t>Kotter, (1996,2012)</a:t>
            </a:r>
          </a:p>
        </p:txBody>
      </p:sp>
    </p:spTree>
    <p:extLst>
      <p:ext uri="{BB962C8B-B14F-4D97-AF65-F5344CB8AC3E}">
        <p14:creationId xmlns:p14="http://schemas.microsoft.com/office/powerpoint/2010/main" val="364153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AB556-AFE4-9F41-8C11-6024B561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800" y="-28914"/>
            <a:ext cx="12344400" cy="1714500"/>
          </a:xfrm>
        </p:spPr>
        <p:txBody>
          <a:bodyPr/>
          <a:lstStyle/>
          <a:p>
            <a:r>
              <a:rPr lang="en-US" b="0" dirty="0"/>
              <a:t>Opinion </a:t>
            </a:r>
            <a:r>
              <a:rPr lang="en-US" b="0" dirty="0" smtClean="0"/>
              <a:t>Leaders</a:t>
            </a:r>
            <a:endParaRPr lang="en-US" b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18C3F-855A-FF44-A925-2890A9F89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491" y="1494170"/>
            <a:ext cx="16936608" cy="4973865"/>
          </a:xfrm>
        </p:spPr>
        <p:txBody>
          <a:bodyPr vert="horz" lIns="137160" tIns="68580" rIns="137160" bIns="6858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b="0" dirty="0"/>
              <a:t>Expertise, knowledge and skills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b="0" dirty="0"/>
              <a:t>High credibility: </a:t>
            </a:r>
            <a:r>
              <a:rPr lang="en-US" sz="4000" b="0" dirty="0" smtClean="0"/>
              <a:t>They </a:t>
            </a:r>
            <a:r>
              <a:rPr lang="en-US" sz="4000" b="0" dirty="0"/>
              <a:t>are who people go to for advice, opinions, or </a:t>
            </a:r>
            <a:r>
              <a:rPr lang="en-US" sz="4000" b="0" dirty="0" smtClean="0"/>
              <a:t>guidance.</a:t>
            </a:r>
            <a:endParaRPr lang="en-US" sz="4000" b="0" dirty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b="0" dirty="0"/>
              <a:t>Thought leaders, influential and respected members of the community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b="0" dirty="0"/>
              <a:t>Both leaders and team players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b="0" dirty="0"/>
              <a:t>Avoid "snakes and </a:t>
            </a:r>
            <a:r>
              <a:rPr lang="en-US" sz="4000" b="0" dirty="0" smtClean="0"/>
              <a:t>egos“ (Kotter)</a:t>
            </a:r>
            <a:endParaRPr lang="en-US" sz="4000" b="0" dirty="0">
              <a:cs typeface="Calibri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000" b="0" dirty="0"/>
              <a:t>Develop trust and common </a:t>
            </a:r>
            <a:r>
              <a:rPr lang="en-US" sz="4000" b="0" dirty="0" smtClean="0"/>
              <a:t>goals</a:t>
            </a:r>
            <a:endParaRPr lang="en-US" sz="4000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7A2CF-6B7A-D541-9E8B-492D2EC4A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990" y="6839579"/>
            <a:ext cx="2176169" cy="2916481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D8F60BC-EFD6-BA48-A804-735EC42E4555}"/>
              </a:ext>
            </a:extLst>
          </p:cNvPr>
          <p:cNvSpPr txBox="1"/>
          <p:nvPr/>
        </p:nvSpPr>
        <p:spPr>
          <a:xfrm>
            <a:off x="6342645" y="9245794"/>
            <a:ext cx="253139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Rogers, </a:t>
            </a:r>
            <a:r>
              <a:rPr lang="en-US" sz="3000" dirty="0"/>
              <a:t>(2003)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E37BC0-C2CD-9941-8CF6-23F6512D2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7123" y="6839579"/>
            <a:ext cx="2356687" cy="2893424"/>
          </a:xfrm>
          <a:prstGeom prst="rect">
            <a:avLst/>
          </a:prstGeom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A884647E-612A-8740-AABD-7D53E2120A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17174" y="9121711"/>
            <a:ext cx="319844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3000" dirty="0"/>
              <a:t>Kotter, (1996,2012)</a:t>
            </a:r>
          </a:p>
        </p:txBody>
      </p:sp>
    </p:spTree>
    <p:extLst>
      <p:ext uri="{BB962C8B-B14F-4D97-AF65-F5344CB8AC3E}">
        <p14:creationId xmlns:p14="http://schemas.microsoft.com/office/powerpoint/2010/main" val="151990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12344400" cy="1237129"/>
          </a:xfrm>
        </p:spPr>
        <p:txBody>
          <a:bodyPr/>
          <a:lstStyle/>
          <a:p>
            <a:r>
              <a:rPr lang="en-US" b="0" dirty="0"/>
              <a:t>BLT Membership</a:t>
            </a:r>
          </a:p>
        </p:txBody>
      </p:sp>
      <p:pic>
        <p:nvPicPr>
          <p:cNvPr id="5" name="Picture 4" descr="tea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3567" y="4345205"/>
            <a:ext cx="5191398" cy="34624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A8B1A1-6598-2745-9BE5-6A8C415ED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846" y="1714499"/>
            <a:ext cx="16244048" cy="645622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400" b="0" dirty="0" smtClean="0"/>
              <a:t>You </a:t>
            </a:r>
            <a:r>
              <a:rPr lang="en-US" sz="4400" b="0" dirty="0"/>
              <a:t>need to have the right people on </a:t>
            </a:r>
            <a:r>
              <a:rPr lang="en-US" sz="4400" b="0" dirty="0" smtClean="0"/>
              <a:t>your BLTs</a:t>
            </a:r>
            <a:r>
              <a:rPr lang="en-US" sz="4400" b="0" dirty="0"/>
              <a:t>. Choose teachers (opinion leaders) who</a:t>
            </a:r>
            <a:r>
              <a:rPr lang="en-US" sz="4400" b="0" dirty="0" smtClean="0"/>
              <a:t>:</a:t>
            </a:r>
            <a:endParaRPr lang="en-US" sz="4400" b="0" dirty="0"/>
          </a:p>
        </p:txBody>
      </p:sp>
    </p:spTree>
    <p:extLst>
      <p:ext uri="{BB962C8B-B14F-4D97-AF65-F5344CB8AC3E}">
        <p14:creationId xmlns:p14="http://schemas.microsoft.com/office/powerpoint/2010/main" val="107419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12344400" cy="1237129"/>
          </a:xfrm>
        </p:spPr>
        <p:txBody>
          <a:bodyPr/>
          <a:lstStyle/>
          <a:p>
            <a:r>
              <a:rPr lang="en-US" b="0" dirty="0"/>
              <a:t>BLT Membership</a:t>
            </a:r>
          </a:p>
        </p:txBody>
      </p:sp>
      <p:pic>
        <p:nvPicPr>
          <p:cNvPr id="5" name="Picture 4" descr="tea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3567" y="4345205"/>
            <a:ext cx="5191398" cy="34624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A8B1A1-6598-2745-9BE5-6A8C415ED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846" y="1714499"/>
            <a:ext cx="16244048" cy="645622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400" b="0" dirty="0" smtClean="0"/>
              <a:t>You </a:t>
            </a:r>
            <a:r>
              <a:rPr lang="en-US" sz="4400" b="0" dirty="0"/>
              <a:t>need to have the right people on </a:t>
            </a:r>
            <a:r>
              <a:rPr lang="en-US" sz="4400" b="0" dirty="0" smtClean="0"/>
              <a:t>your BLTs</a:t>
            </a:r>
            <a:r>
              <a:rPr lang="en-US" sz="4400" b="0" dirty="0"/>
              <a:t>. Choose teachers (opinion leaders) who:</a:t>
            </a:r>
          </a:p>
          <a:p>
            <a:pPr marL="1800225" lvl="1" indent="-1114425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4400" b="0" dirty="0"/>
              <a:t>Are respected for their content and pedagogical </a:t>
            </a:r>
            <a:r>
              <a:rPr lang="en-US" sz="4400" b="0" dirty="0" smtClean="0"/>
              <a:t>knowledge</a:t>
            </a:r>
            <a:endParaRPr lang="en-US" sz="4400" b="0" dirty="0"/>
          </a:p>
        </p:txBody>
      </p:sp>
    </p:spTree>
    <p:extLst>
      <p:ext uri="{BB962C8B-B14F-4D97-AF65-F5344CB8AC3E}">
        <p14:creationId xmlns:p14="http://schemas.microsoft.com/office/powerpoint/2010/main" val="187588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12344400" cy="1237129"/>
          </a:xfrm>
        </p:spPr>
        <p:txBody>
          <a:bodyPr/>
          <a:lstStyle/>
          <a:p>
            <a:r>
              <a:rPr lang="en-US" b="0" dirty="0"/>
              <a:t>BLT Membership</a:t>
            </a:r>
          </a:p>
        </p:txBody>
      </p:sp>
      <p:pic>
        <p:nvPicPr>
          <p:cNvPr id="5" name="Picture 4" descr="tea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3567" y="4345205"/>
            <a:ext cx="5191398" cy="34624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A8B1A1-6598-2745-9BE5-6A8C415ED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846" y="1714499"/>
            <a:ext cx="16244048" cy="645622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400" b="0" dirty="0" smtClean="0"/>
              <a:t>You </a:t>
            </a:r>
            <a:r>
              <a:rPr lang="en-US" sz="4400" b="0" dirty="0"/>
              <a:t>need to have the right people on </a:t>
            </a:r>
            <a:r>
              <a:rPr lang="en-US" sz="4400" b="0" dirty="0" smtClean="0"/>
              <a:t>your BLTs</a:t>
            </a:r>
            <a:r>
              <a:rPr lang="en-US" sz="4400" b="0" dirty="0"/>
              <a:t>. Choose teachers (opinion leaders) who:</a:t>
            </a:r>
          </a:p>
          <a:p>
            <a:pPr marL="1800225" lvl="1" indent="-1114425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4400" b="0" dirty="0"/>
              <a:t>Are respected for their content and pedagogical knowledge</a:t>
            </a:r>
          </a:p>
          <a:p>
            <a:pPr marL="1800225" lvl="1" indent="-1114425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4400" b="0" dirty="0"/>
              <a:t>Who are socially well </a:t>
            </a:r>
            <a:r>
              <a:rPr lang="en-US" sz="4400" b="0" dirty="0" smtClean="0"/>
              <a:t>connected</a:t>
            </a:r>
            <a:endParaRPr lang="en-US" sz="4400" b="0" dirty="0"/>
          </a:p>
        </p:txBody>
      </p:sp>
    </p:spTree>
    <p:extLst>
      <p:ext uri="{BB962C8B-B14F-4D97-AF65-F5344CB8AC3E}">
        <p14:creationId xmlns:p14="http://schemas.microsoft.com/office/powerpoint/2010/main" val="374009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12344400" cy="1237129"/>
          </a:xfrm>
        </p:spPr>
        <p:txBody>
          <a:bodyPr/>
          <a:lstStyle/>
          <a:p>
            <a:r>
              <a:rPr lang="en-US" b="0" dirty="0"/>
              <a:t>BLT Membership</a:t>
            </a:r>
          </a:p>
        </p:txBody>
      </p:sp>
      <p:pic>
        <p:nvPicPr>
          <p:cNvPr id="5" name="Picture 4" descr="tea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3567" y="4345205"/>
            <a:ext cx="5191398" cy="34624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A8B1A1-6598-2745-9BE5-6A8C415ED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846" y="1714499"/>
            <a:ext cx="16244048" cy="645622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400" b="0" dirty="0" smtClean="0"/>
              <a:t>You </a:t>
            </a:r>
            <a:r>
              <a:rPr lang="en-US" sz="4400" b="0" dirty="0"/>
              <a:t>need to have the right people on </a:t>
            </a:r>
            <a:r>
              <a:rPr lang="en-US" sz="4400" b="0" dirty="0" smtClean="0"/>
              <a:t>your BLTs</a:t>
            </a:r>
            <a:r>
              <a:rPr lang="en-US" sz="4400" b="0" dirty="0"/>
              <a:t>. Choose teachers (opinion leaders) who:</a:t>
            </a:r>
          </a:p>
          <a:p>
            <a:pPr marL="1800225" lvl="1" indent="-1114425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4400" b="0" dirty="0"/>
              <a:t>Are respected for their content and pedagogical knowledge</a:t>
            </a:r>
          </a:p>
          <a:p>
            <a:pPr marL="1800225" lvl="1" indent="-1114425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4400" b="0" dirty="0"/>
              <a:t>Who are socially well connected</a:t>
            </a:r>
          </a:p>
          <a:p>
            <a:pPr marL="1800225" lvl="1" indent="-1114425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4400" b="0" dirty="0"/>
              <a:t>Who can maintain </a:t>
            </a:r>
            <a:r>
              <a:rPr lang="en-US" sz="4400" b="0" dirty="0" smtClean="0"/>
              <a:t>confidentiality</a:t>
            </a:r>
            <a:endParaRPr lang="en-US" sz="4400" b="0" dirty="0"/>
          </a:p>
        </p:txBody>
      </p:sp>
    </p:spTree>
    <p:extLst>
      <p:ext uri="{BB962C8B-B14F-4D97-AF65-F5344CB8AC3E}">
        <p14:creationId xmlns:p14="http://schemas.microsoft.com/office/powerpoint/2010/main" val="44592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12344400" cy="1237129"/>
          </a:xfrm>
        </p:spPr>
        <p:txBody>
          <a:bodyPr/>
          <a:lstStyle/>
          <a:p>
            <a:r>
              <a:rPr lang="en-US" b="0" dirty="0"/>
              <a:t>BLT Membership</a:t>
            </a:r>
          </a:p>
        </p:txBody>
      </p:sp>
      <p:pic>
        <p:nvPicPr>
          <p:cNvPr id="5" name="Picture 4" descr="tea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3567" y="4345205"/>
            <a:ext cx="5191398" cy="34624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A8B1A1-6598-2745-9BE5-6A8C415ED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846" y="1714499"/>
            <a:ext cx="16244048" cy="645622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400" b="0" dirty="0" smtClean="0"/>
              <a:t>You </a:t>
            </a:r>
            <a:r>
              <a:rPr lang="en-US" sz="4400" b="0" dirty="0"/>
              <a:t>need to have the right people on </a:t>
            </a:r>
            <a:r>
              <a:rPr lang="en-US" sz="4400" b="0" dirty="0" smtClean="0"/>
              <a:t>your BLTs</a:t>
            </a:r>
            <a:r>
              <a:rPr lang="en-US" sz="4400" b="0" dirty="0"/>
              <a:t>. Choose teachers (opinion leaders) who:</a:t>
            </a:r>
          </a:p>
          <a:p>
            <a:pPr marL="1800225" lvl="1" indent="-1114425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4400" b="0" dirty="0"/>
              <a:t>Are respected for their content and pedagogical knowledge</a:t>
            </a:r>
          </a:p>
          <a:p>
            <a:pPr marL="1800225" lvl="1" indent="-1114425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4400" b="0" dirty="0"/>
              <a:t>Who are socially well connected</a:t>
            </a:r>
          </a:p>
          <a:p>
            <a:pPr marL="1800225" lvl="1" indent="-1114425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4400" b="0" dirty="0"/>
              <a:t>Who can maintain confidentiality</a:t>
            </a:r>
          </a:p>
          <a:p>
            <a:pPr marL="1800225" lvl="1" indent="-1114425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4400" b="0" dirty="0"/>
              <a:t>Who are </a:t>
            </a:r>
            <a:r>
              <a:rPr lang="en-US" sz="4400" b="0" dirty="0" smtClean="0"/>
              <a:t>curious</a:t>
            </a:r>
            <a:endParaRPr lang="en-US" sz="4400" b="0" dirty="0"/>
          </a:p>
        </p:txBody>
      </p:sp>
    </p:spTree>
    <p:extLst>
      <p:ext uri="{BB962C8B-B14F-4D97-AF65-F5344CB8AC3E}">
        <p14:creationId xmlns:p14="http://schemas.microsoft.com/office/powerpoint/2010/main" val="55444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12344400" cy="1237129"/>
          </a:xfrm>
        </p:spPr>
        <p:txBody>
          <a:bodyPr/>
          <a:lstStyle/>
          <a:p>
            <a:r>
              <a:rPr lang="en-US" b="0" dirty="0"/>
              <a:t>BLT Membership</a:t>
            </a:r>
          </a:p>
        </p:txBody>
      </p:sp>
      <p:pic>
        <p:nvPicPr>
          <p:cNvPr id="5" name="Picture 4" descr="tea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3567" y="4345205"/>
            <a:ext cx="5191398" cy="34624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A8B1A1-6598-2745-9BE5-6A8C415ED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846" y="1714499"/>
            <a:ext cx="16244048" cy="645622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400" b="0" dirty="0" smtClean="0"/>
              <a:t>You </a:t>
            </a:r>
            <a:r>
              <a:rPr lang="en-US" sz="4400" b="0" dirty="0"/>
              <a:t>need to have the right people on </a:t>
            </a:r>
            <a:r>
              <a:rPr lang="en-US" sz="4400" b="0" dirty="0" smtClean="0"/>
              <a:t>your BLTs</a:t>
            </a:r>
            <a:r>
              <a:rPr lang="en-US" sz="4400" b="0" dirty="0"/>
              <a:t>. Choose teachers (opinion leaders) who:</a:t>
            </a:r>
          </a:p>
          <a:p>
            <a:pPr marL="1800225" lvl="1" indent="-1114425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4400" b="0" dirty="0"/>
              <a:t>Are respected for their content and pedagogical knowledge</a:t>
            </a:r>
          </a:p>
          <a:p>
            <a:pPr marL="1800225" lvl="1" indent="-1114425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4400" b="0" dirty="0"/>
              <a:t>Who are socially well connected</a:t>
            </a:r>
          </a:p>
          <a:p>
            <a:pPr marL="1800225" lvl="1" indent="-1114425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4400" b="0" dirty="0"/>
              <a:t>Who can maintain confidentiality</a:t>
            </a:r>
          </a:p>
          <a:p>
            <a:pPr marL="1800225" lvl="1" indent="-1114425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4400" b="0" dirty="0"/>
              <a:t>Who are curious</a:t>
            </a:r>
          </a:p>
          <a:p>
            <a:pPr marL="1800225" lvl="1" indent="-1114425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4400" b="0" dirty="0"/>
              <a:t>Who are willing to </a:t>
            </a:r>
            <a:r>
              <a:rPr lang="en-US" sz="4400" b="0" dirty="0" smtClean="0"/>
              <a:t>lead</a:t>
            </a:r>
          </a:p>
        </p:txBody>
      </p:sp>
    </p:spTree>
    <p:extLst>
      <p:ext uri="{BB962C8B-B14F-4D97-AF65-F5344CB8AC3E}">
        <p14:creationId xmlns:p14="http://schemas.microsoft.com/office/powerpoint/2010/main" val="293936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12344400" cy="1237129"/>
          </a:xfrm>
        </p:spPr>
        <p:txBody>
          <a:bodyPr/>
          <a:lstStyle/>
          <a:p>
            <a:r>
              <a:rPr lang="en-US" b="0" dirty="0"/>
              <a:t>BLT Membership</a:t>
            </a:r>
          </a:p>
        </p:txBody>
      </p:sp>
      <p:pic>
        <p:nvPicPr>
          <p:cNvPr id="5" name="Picture 4" descr="team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3567" y="4345205"/>
            <a:ext cx="5191398" cy="34624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A8B1A1-6598-2745-9BE5-6A8C415ED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7846" y="1714499"/>
            <a:ext cx="16244048" cy="645622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4400" b="0" dirty="0" smtClean="0"/>
              <a:t>You </a:t>
            </a:r>
            <a:r>
              <a:rPr lang="en-US" sz="4400" b="0" dirty="0"/>
              <a:t>need to have the right people on </a:t>
            </a:r>
            <a:r>
              <a:rPr lang="en-US" sz="4400" b="0" dirty="0" smtClean="0"/>
              <a:t>your BLTs</a:t>
            </a:r>
            <a:r>
              <a:rPr lang="en-US" sz="4400" b="0" dirty="0"/>
              <a:t>. Choose teachers (opinion leaders) who:</a:t>
            </a:r>
          </a:p>
          <a:p>
            <a:pPr marL="1800225" lvl="1" indent="-1114425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4400" b="0" dirty="0"/>
              <a:t>Are respected for their content and pedagogical knowledge</a:t>
            </a:r>
          </a:p>
          <a:p>
            <a:pPr marL="1800225" lvl="1" indent="-1114425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4400" b="0" dirty="0"/>
              <a:t>Who are socially well connected</a:t>
            </a:r>
          </a:p>
          <a:p>
            <a:pPr marL="1800225" lvl="1" indent="-1114425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4400" b="0" dirty="0"/>
              <a:t>Who can maintain confidentiality</a:t>
            </a:r>
          </a:p>
          <a:p>
            <a:pPr marL="1800225" lvl="1" indent="-1114425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4400" b="0" dirty="0"/>
              <a:t>Who are curious</a:t>
            </a:r>
          </a:p>
          <a:p>
            <a:pPr marL="1800225" lvl="1" indent="-1114425"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sz="4400" b="0" dirty="0"/>
              <a:t>Who are willing to </a:t>
            </a:r>
            <a:r>
              <a:rPr lang="en-US" sz="4400" b="0" dirty="0" smtClean="0"/>
              <a:t>lead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8648098"/>
            <a:ext cx="182880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/>
              <a:t>Don’t be afraid to change the </a:t>
            </a:r>
            <a:r>
              <a:rPr lang="en-US" sz="5000" dirty="0" smtClean="0"/>
              <a:t>membership!</a:t>
            </a:r>
            <a:endParaRPr lang="en-US" sz="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2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"/>
            <a:ext cx="18287999" cy="2205038"/>
          </a:xfrm>
        </p:spPr>
        <p:txBody>
          <a:bodyPr>
            <a:normAutofit/>
          </a:bodyPr>
          <a:lstStyle/>
          <a:p>
            <a:r>
              <a:rPr lang="en-US" b="0" dirty="0" smtClean="0"/>
              <a:t>If </a:t>
            </a:r>
            <a:r>
              <a:rPr lang="en-US" b="0" dirty="0"/>
              <a:t>you don’t know what is working</a:t>
            </a:r>
            <a:r>
              <a:rPr lang="is-IS" b="0" dirty="0"/>
              <a:t>…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7644760"/>
            <a:ext cx="18287998" cy="1473008"/>
          </a:xfrm>
        </p:spPr>
        <p:txBody>
          <a:bodyPr/>
          <a:lstStyle/>
          <a:p>
            <a:r>
              <a:rPr lang="en-US" b="0" dirty="0" smtClean="0"/>
              <a:t>…how </a:t>
            </a:r>
            <a:r>
              <a:rPr lang="en-US" b="0" dirty="0"/>
              <a:t>do you expect </a:t>
            </a:r>
            <a:r>
              <a:rPr lang="en-US" b="0" dirty="0" smtClean="0"/>
              <a:t>to </a:t>
            </a:r>
            <a:r>
              <a:rPr lang="en-US" b="0" dirty="0"/>
              <a:t>make progress?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298" y="2021222"/>
            <a:ext cx="6629401" cy="580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14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A8D82-1CE3-0E41-9DFA-BC8687984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2"/>
            <a:ext cx="13716000" cy="2891606"/>
          </a:xfrm>
        </p:spPr>
        <p:txBody>
          <a:bodyPr>
            <a:normAutofit/>
          </a:bodyPr>
          <a:lstStyle/>
          <a:p>
            <a:r>
              <a:rPr lang="en-US" b="0" dirty="0"/>
              <a:t>Build a strong guiding team </a:t>
            </a:r>
            <a:r>
              <a:rPr lang="en-US" b="0" dirty="0" smtClean="0"/>
              <a:t>(coalition</a:t>
            </a:r>
            <a:r>
              <a:rPr lang="en-US" b="0" dirty="0"/>
              <a:t>) with the right composition and </a:t>
            </a:r>
            <a:r>
              <a:rPr lang="en-US" b="0" dirty="0" smtClean="0"/>
              <a:t>trust.</a:t>
            </a:r>
            <a:endParaRPr lang="en-US" b="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3CFAD3F-E7B7-D549-BB43-C13CCBDD2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7452554"/>
            <a:ext cx="18287999" cy="1449400"/>
          </a:xfrm>
        </p:spPr>
        <p:txBody>
          <a:bodyPr/>
          <a:lstStyle/>
          <a:p>
            <a:r>
              <a:rPr lang="en-US" b="0" dirty="0"/>
              <a:t>“Weak teams always </a:t>
            </a:r>
            <a:r>
              <a:rPr lang="en-US" b="0" dirty="0" smtClean="0"/>
              <a:t>fail.”</a:t>
            </a:r>
            <a:endParaRPr lang="en-US" b="0" dirty="0"/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FDE932E6-1F6E-3949-92BF-28A1B0295C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83437" y="9558191"/>
            <a:ext cx="319844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 eaLnBrk="1" hangingPunct="1"/>
            <a:r>
              <a:rPr lang="en-US" sz="3000" dirty="0"/>
              <a:t>Kotter, (1996,2012)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5923" y="3173997"/>
            <a:ext cx="9576154" cy="349483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897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18288001" cy="10287000"/>
          </a:xfrm>
          <a:prstGeom prst="rect">
            <a:avLst/>
          </a:prstGeom>
          <a:solidFill>
            <a:srgbClr val="61A8B6"/>
          </a:solidFill>
          <a:ln w="57150">
            <a:solidFill>
              <a:srgbClr val="36507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6"/>
          <p:cNvSpPr txBox="1">
            <a:spLocks/>
          </p:cNvSpPr>
          <p:nvPr/>
        </p:nvSpPr>
        <p:spPr>
          <a:xfrm>
            <a:off x="5936481" y="6583264"/>
            <a:ext cx="6415040" cy="15533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37160" tIns="68580" rIns="137160" bIns="6858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5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>
                <a:solidFill>
                  <a:schemeClr val="bg1"/>
                </a:solidFill>
              </a:rPr>
              <a:t>Brian </a:t>
            </a:r>
            <a:r>
              <a:rPr lang="en-US" sz="4800" b="0" dirty="0" smtClean="0">
                <a:solidFill>
                  <a:schemeClr val="bg1"/>
                </a:solidFill>
              </a:rPr>
              <a:t>A. </a:t>
            </a:r>
            <a:r>
              <a:rPr lang="en-US" sz="4800" b="0" dirty="0">
                <a:solidFill>
                  <a:schemeClr val="bg1"/>
                </a:solidFill>
              </a:rPr>
              <a:t>McNulty </a:t>
            </a:r>
            <a:r>
              <a:rPr lang="en-US" sz="4800" b="0" dirty="0" smtClean="0">
                <a:solidFill>
                  <a:schemeClr val="bg1"/>
                </a:solidFill>
              </a:rPr>
              <a:t>Ph.D</a:t>
            </a:r>
            <a:r>
              <a:rPr lang="en-US" sz="4800" b="0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7"/>
          <a:stretch/>
        </p:blipFill>
        <p:spPr>
          <a:xfrm>
            <a:off x="8476936" y="7911721"/>
            <a:ext cx="1334125" cy="2058009"/>
          </a:xfrm>
          <a:prstGeom prst="rect">
            <a:avLst/>
          </a:prstGeom>
          <a:ln w="57150">
            <a:solidFill>
              <a:srgbClr val="365073"/>
            </a:solidFill>
          </a:ln>
        </p:spPr>
      </p:pic>
      <p:sp>
        <p:nvSpPr>
          <p:cNvPr id="10" name="Title 1"/>
          <p:cNvSpPr>
            <a:spLocks noGrp="1"/>
          </p:cNvSpPr>
          <p:nvPr>
            <p:ph type="subTitle" idx="1"/>
          </p:nvPr>
        </p:nvSpPr>
        <p:spPr>
          <a:xfrm>
            <a:off x="-1" y="5143500"/>
            <a:ext cx="18288001" cy="12720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7000" b="0" dirty="0" smtClean="0">
                <a:solidFill>
                  <a:schemeClr val="bg1"/>
                </a:solidFill>
              </a:rPr>
              <a:t>Five Things Principals Should Know and Do</a:t>
            </a:r>
            <a:endParaRPr lang="en-US" sz="7000" b="0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" y="1786047"/>
            <a:ext cx="18288000" cy="16200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spcBef>
                <a:spcPct val="20000"/>
              </a:spcBef>
              <a:buFont typeface="Arial"/>
              <a:buNone/>
              <a:defRPr sz="675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85800" indent="0" algn="ctr" defTabSz="685800" rtl="0" eaLnBrk="1" latinLnBrk="0" hangingPunct="1">
              <a:spcBef>
                <a:spcPct val="20000"/>
              </a:spcBef>
              <a:buFont typeface="Arial"/>
              <a:buNone/>
              <a:defRPr sz="6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indent="0" algn="ctr" defTabSz="685800" rtl="0" eaLnBrk="1" latinLnBrk="0" hangingPunct="1">
              <a:spcBef>
                <a:spcPct val="20000"/>
              </a:spcBef>
              <a:buFont typeface="Arial"/>
              <a:buNone/>
              <a:defRPr sz="6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057400" indent="0" algn="ctr" defTabSz="685800" rtl="0" eaLnBrk="1" latinLnBrk="0" hangingPunct="1">
              <a:spcBef>
                <a:spcPct val="20000"/>
              </a:spcBef>
              <a:buFont typeface="Arial"/>
              <a:buNone/>
              <a:defRPr sz="6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743200" indent="0" algn="ctr" defTabSz="685800" rtl="0" eaLnBrk="1" latinLnBrk="0" hangingPunct="1">
              <a:spcBef>
                <a:spcPct val="20000"/>
              </a:spcBef>
              <a:buFont typeface="Arial"/>
              <a:buNone/>
              <a:defRPr sz="60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429000" indent="0" algn="ctr" defTabSz="6858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4114800" indent="0" algn="ctr" defTabSz="6858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800600" indent="0" algn="ctr" defTabSz="6858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5486400" indent="0" algn="ctr" defTabSz="685800" rtl="0" eaLnBrk="1" latinLnBrk="0" hangingPunct="1">
              <a:spcBef>
                <a:spcPct val="20000"/>
              </a:spcBef>
              <a:buFont typeface="Arial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0" b="0" dirty="0" smtClean="0">
                <a:solidFill>
                  <a:schemeClr val="bg1"/>
                </a:solidFill>
              </a:rPr>
              <a:t>End of Part One</a:t>
            </a:r>
            <a:endParaRPr lang="en-US" sz="13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37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19293</TotalTime>
  <Words>2272</Words>
  <Application>Microsoft Office PowerPoint</Application>
  <PresentationFormat>Custom</PresentationFormat>
  <Paragraphs>339</Paragraphs>
  <Slides>91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91</vt:i4>
      </vt:variant>
    </vt:vector>
  </HeadingPairs>
  <TitlesOfParts>
    <vt:vector size="98" baseType="lpstr">
      <vt:lpstr>ＭＳ Ｐゴシック</vt:lpstr>
      <vt:lpstr>Arial</vt:lpstr>
      <vt:lpstr>Calibri</vt:lpstr>
      <vt:lpstr>Forte</vt:lpstr>
      <vt:lpstr>Office Theme</vt:lpstr>
      <vt:lpstr>Chart</vt:lpstr>
      <vt:lpstr>Microsoft PowerPoint 97-2003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 don’t know what is working…</vt:lpstr>
      <vt:lpstr>If you don’t know what is working…</vt:lpstr>
      <vt:lpstr>A Basic Understanding</vt:lpstr>
      <vt:lpstr>Schools don’t get better until…</vt:lpstr>
      <vt:lpstr>Schools don’t get better until…</vt:lpstr>
      <vt:lpstr>Schools don’t get better until…</vt:lpstr>
      <vt:lpstr>Schools don’t get better until…</vt:lpstr>
      <vt:lpstr>Focusing on High-Impact  Teaching and Learning</vt:lpstr>
      <vt:lpstr>PowerPoint Presentation</vt:lpstr>
      <vt:lpstr>What is the first thing that you need to do to help your schools?</vt:lpstr>
      <vt:lpstr>The primary reason for our lack of success is…</vt:lpstr>
      <vt:lpstr>The primary reason for our lack of success is…</vt:lpstr>
      <vt:lpstr>PowerPoint Presentation</vt:lpstr>
      <vt:lpstr>Focus</vt:lpstr>
      <vt:lpstr>Five-Year Study</vt:lpstr>
      <vt:lpstr>Viviane Robinson</vt:lpstr>
      <vt:lpstr>Leadership and Learning Center</vt:lpstr>
      <vt:lpstr>Think about Your Work </vt:lpstr>
      <vt:lpstr>The DNA of the school needs to be learning…</vt:lpstr>
      <vt:lpstr>The DNA of the school needs to be learning…</vt:lpstr>
      <vt:lpstr>Collaborative Inquiry</vt:lpstr>
      <vt:lpstr>PowerPoint Presentation</vt:lpstr>
      <vt:lpstr>Our goal (Big Question) is to find out..</vt:lpstr>
      <vt:lpstr>We have a bias for action… </vt:lpstr>
      <vt:lpstr>Research consistently show that supporting adult learning is directly and positively linked to enhancing children’s achievement.</vt:lpstr>
      <vt:lpstr>This Is a Learning Agenda</vt:lpstr>
      <vt:lpstr>Second BIG Idea  Regarding Principal Leadership</vt:lpstr>
      <vt:lpstr>Robinson – 5 Critical Things Principals Do</vt:lpstr>
      <vt:lpstr>Robinson – 5 Critical Things Principals Do</vt:lpstr>
      <vt:lpstr>Robinson – 5 Critical Things Principals Do</vt:lpstr>
      <vt:lpstr>Robinson – 5 Critical Things Principals Do</vt:lpstr>
      <vt:lpstr>Robinson – 5 Critical Things Principals Do</vt:lpstr>
      <vt:lpstr>Robinson – 5 Critical Things Principals Do</vt:lpstr>
      <vt:lpstr>PowerPoint Presentation</vt:lpstr>
      <vt:lpstr>The single Focus of the school should be… </vt:lpstr>
      <vt:lpstr>The single Focus of the school should be… </vt:lpstr>
      <vt:lpstr>Principals should be actively involved as the “lead learner” of their school.</vt:lpstr>
      <vt:lpstr>The Truth The best leaders are the best learners.</vt:lpstr>
      <vt:lpstr>Principals must be willing to both develop  and learn from their BLT and TBTs</vt:lpstr>
      <vt:lpstr>Direct participation in the learning  enables principals to more fully understand the challenges, opportunities, and conditions teachers need to be successful.</vt:lpstr>
      <vt:lpstr>As principals become stronger instructional leaders… </vt:lpstr>
      <vt:lpstr>As principals become stronger instructional leaders… </vt:lpstr>
      <vt:lpstr>PowerPoint Presentation</vt:lpstr>
      <vt:lpstr>Knowledge is a good thing…</vt:lpstr>
      <vt:lpstr>Knowledge is a good thing…</vt:lpstr>
      <vt:lpstr>Be a Learner, Not a Knower</vt:lpstr>
      <vt:lpstr>Be a Learner, Not a Knower</vt:lpstr>
      <vt:lpstr>Be a Learner, Not a Knower</vt:lpstr>
      <vt:lpstr>Be a Learner, Not a Knower</vt:lpstr>
      <vt:lpstr>Also remember to be vulnerable!</vt:lpstr>
      <vt:lpstr>Third BIG Idea  Regarding Principal Leadership</vt:lpstr>
      <vt:lpstr>Largest Leadership Study to Date</vt:lpstr>
      <vt:lpstr>Two Overall Findings</vt:lpstr>
      <vt:lpstr>You need more leaders to change the whole school.</vt:lpstr>
      <vt:lpstr>You need more leaders to change the whole school.</vt:lpstr>
      <vt:lpstr>You need more leaders to change the whole school.</vt:lpstr>
      <vt:lpstr>You need more leaders to change the whole school.</vt:lpstr>
      <vt:lpstr>PowerPoint Presentation</vt:lpstr>
      <vt:lpstr>You won’t make it alone!</vt:lpstr>
      <vt:lpstr>You won’t make it alone!</vt:lpstr>
      <vt:lpstr>You won’t make it alone!</vt:lpstr>
      <vt:lpstr>You won’t make it alone!</vt:lpstr>
      <vt:lpstr>You won’t make it alone!</vt:lpstr>
      <vt:lpstr>Developing More Leaders</vt:lpstr>
      <vt:lpstr>Developing More Leaders</vt:lpstr>
      <vt:lpstr>Developing More Leaders</vt:lpstr>
      <vt:lpstr>The most effective way to develop more leaders is through..</vt:lpstr>
      <vt:lpstr>The most effective way to develop more leaders is through..</vt:lpstr>
      <vt:lpstr>Opinion Leaders</vt:lpstr>
      <vt:lpstr>Opinion Leaders</vt:lpstr>
      <vt:lpstr>Opinion Leaders</vt:lpstr>
      <vt:lpstr>Opinion Leaders</vt:lpstr>
      <vt:lpstr>Opinion Leaders</vt:lpstr>
      <vt:lpstr>Opinion Leaders</vt:lpstr>
      <vt:lpstr>Opinion Leaders</vt:lpstr>
      <vt:lpstr>BLT Membership</vt:lpstr>
      <vt:lpstr>BLT Membership</vt:lpstr>
      <vt:lpstr>BLT Membership</vt:lpstr>
      <vt:lpstr>BLT Membership</vt:lpstr>
      <vt:lpstr>BLT Membership</vt:lpstr>
      <vt:lpstr>BLT Membership</vt:lpstr>
      <vt:lpstr>BLT Membership</vt:lpstr>
      <vt:lpstr>Build a strong guiding team (coalition) with the right composition and trust.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Blank Slides Master</dc:title>
  <dc:creator>BRIAN MCNULTY</dc:creator>
  <cp:lastModifiedBy>Terry Grimm</cp:lastModifiedBy>
  <cp:revision>239</cp:revision>
  <dcterms:created xsi:type="dcterms:W3CDTF">2015-06-11T17:47:43Z</dcterms:created>
  <dcterms:modified xsi:type="dcterms:W3CDTF">2020-11-03T16:08:00Z</dcterms:modified>
</cp:coreProperties>
</file>